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315" r:id="rId37"/>
    <p:sldId id="316"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05" autoAdjust="0"/>
  </p:normalViewPr>
  <p:slideViewPr>
    <p:cSldViewPr>
      <p:cViewPr varScale="1">
        <p:scale>
          <a:sx n="66" d="100"/>
          <a:sy n="66" d="100"/>
        </p:scale>
        <p:origin x="636" y="66"/>
      </p:cViewPr>
      <p:guideLst>
        <p:guide orient="horz" pos="2160"/>
        <p:guide pos="2880"/>
      </p:guideLst>
    </p:cSldViewPr>
  </p:slideViewPr>
  <p:outlineViewPr>
    <p:cViewPr>
      <p:scale>
        <a:sx n="33" d="100"/>
        <a:sy n="33" d="100"/>
      </p:scale>
      <p:origin x="0" y="4656"/>
    </p:cViewPr>
  </p:outlineViewPr>
  <p:notesTextViewPr>
    <p:cViewPr>
      <p:scale>
        <a:sx n="1" d="1"/>
        <a:sy n="1" d="1"/>
      </p:scale>
      <p:origin x="0" y="0"/>
    </p:cViewPr>
  </p:notesTextViewPr>
  <p:sorterViewPr>
    <p:cViewPr>
      <p:scale>
        <a:sx n="200" d="100"/>
        <a:sy n="200" d="100"/>
      </p:scale>
      <p:origin x="0" y="41323"/>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4EDF3173-D434-45F0-8BD8-968BC1C2A932}" type="datetimeFigureOut">
              <a:rPr lang="nl-NL" smtClean="0"/>
              <a:t>23-1-2018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C1086E1-07BC-45AB-BA13-4AD92B530158}" type="slidenum">
              <a:rPr lang="nl-NL" smtClean="0"/>
              <a:t>‹nr.›</a:t>
            </a:fld>
            <a:endParaRPr lang="nl-NL"/>
          </a:p>
        </p:txBody>
      </p:sp>
    </p:spTree>
    <p:extLst>
      <p:ext uri="{BB962C8B-B14F-4D97-AF65-F5344CB8AC3E}">
        <p14:creationId xmlns:p14="http://schemas.microsoft.com/office/powerpoint/2010/main" val="691313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EDF3173-D434-45F0-8BD8-968BC1C2A932}" type="datetimeFigureOut">
              <a:rPr lang="nl-NL" smtClean="0"/>
              <a:t>23-1-2018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C1086E1-07BC-45AB-BA13-4AD92B530158}" type="slidenum">
              <a:rPr lang="nl-NL" smtClean="0"/>
              <a:t>‹nr.›</a:t>
            </a:fld>
            <a:endParaRPr lang="nl-NL"/>
          </a:p>
        </p:txBody>
      </p:sp>
    </p:spTree>
    <p:extLst>
      <p:ext uri="{BB962C8B-B14F-4D97-AF65-F5344CB8AC3E}">
        <p14:creationId xmlns:p14="http://schemas.microsoft.com/office/powerpoint/2010/main" val="2874257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EDF3173-D434-45F0-8BD8-968BC1C2A932}" type="datetimeFigureOut">
              <a:rPr lang="nl-NL" smtClean="0"/>
              <a:t>23-1-2018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C1086E1-07BC-45AB-BA13-4AD92B530158}" type="slidenum">
              <a:rPr lang="nl-NL" smtClean="0"/>
              <a:t>‹nr.›</a:t>
            </a:fld>
            <a:endParaRPr lang="nl-NL"/>
          </a:p>
        </p:txBody>
      </p:sp>
    </p:spTree>
    <p:extLst>
      <p:ext uri="{BB962C8B-B14F-4D97-AF65-F5344CB8AC3E}">
        <p14:creationId xmlns:p14="http://schemas.microsoft.com/office/powerpoint/2010/main" val="3018405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EDF3173-D434-45F0-8BD8-968BC1C2A932}" type="datetimeFigureOut">
              <a:rPr lang="nl-NL" smtClean="0"/>
              <a:t>23-1-2018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C1086E1-07BC-45AB-BA13-4AD92B530158}" type="slidenum">
              <a:rPr lang="nl-NL" smtClean="0"/>
              <a:t>‹nr.›</a:t>
            </a:fld>
            <a:endParaRPr lang="nl-NL"/>
          </a:p>
        </p:txBody>
      </p:sp>
    </p:spTree>
    <p:extLst>
      <p:ext uri="{BB962C8B-B14F-4D97-AF65-F5344CB8AC3E}">
        <p14:creationId xmlns:p14="http://schemas.microsoft.com/office/powerpoint/2010/main" val="1931568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4EDF3173-D434-45F0-8BD8-968BC1C2A932}" type="datetimeFigureOut">
              <a:rPr lang="nl-NL" smtClean="0"/>
              <a:t>23-1-2018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C1086E1-07BC-45AB-BA13-4AD92B530158}" type="slidenum">
              <a:rPr lang="nl-NL" smtClean="0"/>
              <a:t>‹nr.›</a:t>
            </a:fld>
            <a:endParaRPr lang="nl-NL"/>
          </a:p>
        </p:txBody>
      </p:sp>
    </p:spTree>
    <p:extLst>
      <p:ext uri="{BB962C8B-B14F-4D97-AF65-F5344CB8AC3E}">
        <p14:creationId xmlns:p14="http://schemas.microsoft.com/office/powerpoint/2010/main" val="22507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4EDF3173-D434-45F0-8BD8-968BC1C2A932}" type="datetimeFigureOut">
              <a:rPr lang="nl-NL" smtClean="0"/>
              <a:t>23-1-2018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C1086E1-07BC-45AB-BA13-4AD92B530158}" type="slidenum">
              <a:rPr lang="nl-NL" smtClean="0"/>
              <a:t>‹nr.›</a:t>
            </a:fld>
            <a:endParaRPr lang="nl-NL"/>
          </a:p>
        </p:txBody>
      </p:sp>
    </p:spTree>
    <p:extLst>
      <p:ext uri="{BB962C8B-B14F-4D97-AF65-F5344CB8AC3E}">
        <p14:creationId xmlns:p14="http://schemas.microsoft.com/office/powerpoint/2010/main" val="65832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4EDF3173-D434-45F0-8BD8-968BC1C2A932}" type="datetimeFigureOut">
              <a:rPr lang="nl-NL" smtClean="0"/>
              <a:t>23-1-2018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C1086E1-07BC-45AB-BA13-4AD92B530158}" type="slidenum">
              <a:rPr lang="nl-NL" smtClean="0"/>
              <a:t>‹nr.›</a:t>
            </a:fld>
            <a:endParaRPr lang="nl-NL"/>
          </a:p>
        </p:txBody>
      </p:sp>
    </p:spTree>
    <p:extLst>
      <p:ext uri="{BB962C8B-B14F-4D97-AF65-F5344CB8AC3E}">
        <p14:creationId xmlns:p14="http://schemas.microsoft.com/office/powerpoint/2010/main" val="652401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4EDF3173-D434-45F0-8BD8-968BC1C2A932}" type="datetimeFigureOut">
              <a:rPr lang="nl-NL" smtClean="0"/>
              <a:t>23-1-2018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C1086E1-07BC-45AB-BA13-4AD92B530158}" type="slidenum">
              <a:rPr lang="nl-NL" smtClean="0"/>
              <a:t>‹nr.›</a:t>
            </a:fld>
            <a:endParaRPr lang="nl-NL"/>
          </a:p>
        </p:txBody>
      </p:sp>
    </p:spTree>
    <p:extLst>
      <p:ext uri="{BB962C8B-B14F-4D97-AF65-F5344CB8AC3E}">
        <p14:creationId xmlns:p14="http://schemas.microsoft.com/office/powerpoint/2010/main" val="1086109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EDF3173-D434-45F0-8BD8-968BC1C2A932}" type="datetimeFigureOut">
              <a:rPr lang="nl-NL" smtClean="0"/>
              <a:t>23-1-2018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C1086E1-07BC-45AB-BA13-4AD92B530158}" type="slidenum">
              <a:rPr lang="nl-NL" smtClean="0"/>
              <a:t>‹nr.›</a:t>
            </a:fld>
            <a:endParaRPr lang="nl-NL"/>
          </a:p>
        </p:txBody>
      </p:sp>
    </p:spTree>
    <p:extLst>
      <p:ext uri="{BB962C8B-B14F-4D97-AF65-F5344CB8AC3E}">
        <p14:creationId xmlns:p14="http://schemas.microsoft.com/office/powerpoint/2010/main" val="110595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EDF3173-D434-45F0-8BD8-968BC1C2A932}" type="datetimeFigureOut">
              <a:rPr lang="nl-NL" smtClean="0"/>
              <a:t>23-1-2018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C1086E1-07BC-45AB-BA13-4AD92B530158}" type="slidenum">
              <a:rPr lang="nl-NL" smtClean="0"/>
              <a:t>‹nr.›</a:t>
            </a:fld>
            <a:endParaRPr lang="nl-NL"/>
          </a:p>
        </p:txBody>
      </p:sp>
    </p:spTree>
    <p:extLst>
      <p:ext uri="{BB962C8B-B14F-4D97-AF65-F5344CB8AC3E}">
        <p14:creationId xmlns:p14="http://schemas.microsoft.com/office/powerpoint/2010/main" val="3921796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EDF3173-D434-45F0-8BD8-968BC1C2A932}" type="datetimeFigureOut">
              <a:rPr lang="nl-NL" smtClean="0"/>
              <a:t>23-1-2018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C1086E1-07BC-45AB-BA13-4AD92B530158}" type="slidenum">
              <a:rPr lang="nl-NL" smtClean="0"/>
              <a:t>‹nr.›</a:t>
            </a:fld>
            <a:endParaRPr lang="nl-NL"/>
          </a:p>
        </p:txBody>
      </p:sp>
    </p:spTree>
    <p:extLst>
      <p:ext uri="{BB962C8B-B14F-4D97-AF65-F5344CB8AC3E}">
        <p14:creationId xmlns:p14="http://schemas.microsoft.com/office/powerpoint/2010/main" val="1239173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DF3173-D434-45F0-8BD8-968BC1C2A932}" type="datetimeFigureOut">
              <a:rPr lang="nl-NL" smtClean="0"/>
              <a:t>23-1-2018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086E1-07BC-45AB-BA13-4AD92B530158}" type="slidenum">
              <a:rPr lang="nl-NL" smtClean="0"/>
              <a:t>‹nr.›</a:t>
            </a:fld>
            <a:endParaRPr lang="nl-NL"/>
          </a:p>
        </p:txBody>
      </p:sp>
    </p:spTree>
    <p:extLst>
      <p:ext uri="{BB962C8B-B14F-4D97-AF65-F5344CB8AC3E}">
        <p14:creationId xmlns:p14="http://schemas.microsoft.com/office/powerpoint/2010/main" val="1148600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noGrp="1"/>
          </p:cNvSpPr>
          <p:nvPr>
            <p:ph type="ctrTitle"/>
          </p:nvPr>
        </p:nvSpPr>
        <p:spPr>
          <a:xfrm>
            <a:off x="1143000" y="1122363"/>
            <a:ext cx="6858000" cy="2387600"/>
          </a:xfrm>
        </p:spPr>
        <p:txBody>
          <a:bodyPr/>
          <a:lstStyle/>
          <a:p>
            <a:pPr eaLnBrk="1" hangingPunct="1"/>
            <a:r>
              <a:rPr altLang="nl-NL" dirty="0" err="1" smtClean="0">
                <a:latin typeface="Calibri Light" pitchFamily="34" charset="0"/>
              </a:rPr>
              <a:t>Zweeds</a:t>
            </a:r>
            <a:r>
              <a:rPr altLang="nl-NL" dirty="0" smtClean="0">
                <a:latin typeface="Calibri Light" pitchFamily="34" charset="0"/>
              </a:rPr>
              <a:t> </a:t>
            </a:r>
            <a:r>
              <a:rPr altLang="nl-NL" dirty="0" err="1" smtClean="0">
                <a:latin typeface="Calibri Light" pitchFamily="34" charset="0"/>
              </a:rPr>
              <a:t>renspel</a:t>
            </a:r>
            <a:r>
              <a:rPr altLang="nl-NL" dirty="0" smtClean="0">
                <a:latin typeface="Calibri Light" pitchFamily="34" charset="0"/>
              </a:rPr>
              <a:t/>
            </a:r>
            <a:br>
              <a:rPr altLang="nl-NL" dirty="0" smtClean="0">
                <a:latin typeface="Calibri Light" pitchFamily="34" charset="0"/>
              </a:rPr>
            </a:br>
            <a:r>
              <a:rPr lang="nl-NL" altLang="nl-NL" dirty="0" smtClean="0">
                <a:latin typeface="Calibri Light" pitchFamily="34" charset="0"/>
              </a:rPr>
              <a:t>groep 5 /6</a:t>
            </a:r>
            <a:br>
              <a:rPr lang="nl-NL" altLang="nl-NL" dirty="0" smtClean="0">
                <a:latin typeface="Calibri Light" pitchFamily="34" charset="0"/>
              </a:rPr>
            </a:br>
            <a:r>
              <a:rPr lang="nl-NL" altLang="nl-NL" dirty="0" smtClean="0">
                <a:latin typeface="Calibri Light" pitchFamily="34" charset="0"/>
              </a:rPr>
              <a:t>Onderwerp &amp; persoonsvorm</a:t>
            </a:r>
            <a:endParaRPr altLang="nl-NL" dirty="0" smtClean="0">
              <a:latin typeface="Calibri Light" pitchFamily="34" charset="0"/>
            </a:endParaRPr>
          </a:p>
        </p:txBody>
      </p:sp>
    </p:spTree>
    <p:extLst>
      <p:ext uri="{BB962C8B-B14F-4D97-AF65-F5344CB8AC3E}">
        <p14:creationId xmlns:p14="http://schemas.microsoft.com/office/powerpoint/2010/main" val="3361243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5) Onze kat loopt naar de hond toe.</a:t>
            </a:r>
            <a:endParaRPr lang="nl-NL" sz="6600" dirty="0"/>
          </a:p>
        </p:txBody>
      </p:sp>
    </p:spTree>
    <p:extLst>
      <p:ext uri="{BB962C8B-B14F-4D97-AF65-F5344CB8AC3E}">
        <p14:creationId xmlns:p14="http://schemas.microsoft.com/office/powerpoint/2010/main" val="2557515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6) Hij blaast naar de hond.</a:t>
            </a:r>
            <a:endParaRPr lang="nl-NL" sz="6600" dirty="0"/>
          </a:p>
        </p:txBody>
      </p:sp>
    </p:spTree>
    <p:extLst>
      <p:ext uri="{BB962C8B-B14F-4D97-AF65-F5344CB8AC3E}">
        <p14:creationId xmlns:p14="http://schemas.microsoft.com/office/powerpoint/2010/main" val="2557515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1107996"/>
          </a:xfrm>
          <a:prstGeom prst="rect">
            <a:avLst/>
          </a:prstGeom>
          <a:noFill/>
        </p:spPr>
        <p:txBody>
          <a:bodyPr wrap="square" rtlCol="0">
            <a:spAutoFit/>
          </a:bodyPr>
          <a:lstStyle/>
          <a:p>
            <a:r>
              <a:rPr lang="nl-NL" sz="6600" dirty="0" smtClean="0"/>
              <a:t>7) De hond schrikt erg.</a:t>
            </a:r>
            <a:endParaRPr lang="nl-NL" sz="6600" dirty="0"/>
          </a:p>
        </p:txBody>
      </p:sp>
    </p:spTree>
    <p:extLst>
      <p:ext uri="{BB962C8B-B14F-4D97-AF65-F5344CB8AC3E}">
        <p14:creationId xmlns:p14="http://schemas.microsoft.com/office/powerpoint/2010/main" val="2557515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8) Met zijn staart tussen de poten rent hij weg.</a:t>
            </a:r>
            <a:endParaRPr lang="nl-NL" sz="6600" dirty="0"/>
          </a:p>
        </p:txBody>
      </p:sp>
    </p:spTree>
    <p:extLst>
      <p:ext uri="{BB962C8B-B14F-4D97-AF65-F5344CB8AC3E}">
        <p14:creationId xmlns:p14="http://schemas.microsoft.com/office/powerpoint/2010/main" val="255751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9) Hij sleept de buurman achter zich aan.</a:t>
            </a:r>
            <a:endParaRPr lang="nl-NL" sz="6600" dirty="0"/>
          </a:p>
        </p:txBody>
      </p:sp>
    </p:spTree>
    <p:extLst>
      <p:ext uri="{BB962C8B-B14F-4D97-AF65-F5344CB8AC3E}">
        <p14:creationId xmlns:p14="http://schemas.microsoft.com/office/powerpoint/2010/main" val="2557515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1107996"/>
          </a:xfrm>
          <a:prstGeom prst="rect">
            <a:avLst/>
          </a:prstGeom>
          <a:noFill/>
        </p:spPr>
        <p:txBody>
          <a:bodyPr wrap="square" rtlCol="0">
            <a:spAutoFit/>
          </a:bodyPr>
          <a:lstStyle/>
          <a:p>
            <a:r>
              <a:rPr lang="nl-NL" sz="6600" dirty="0" smtClean="0"/>
              <a:t>10) Ik ren snel naar huis.</a:t>
            </a:r>
            <a:endParaRPr lang="nl-NL" sz="6600" dirty="0"/>
          </a:p>
        </p:txBody>
      </p:sp>
    </p:spTree>
    <p:extLst>
      <p:ext uri="{BB962C8B-B14F-4D97-AF65-F5344CB8AC3E}">
        <p14:creationId xmlns:p14="http://schemas.microsoft.com/office/powerpoint/2010/main" val="2557515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11) Ik liep net langs een spookhuis.</a:t>
            </a:r>
            <a:endParaRPr lang="nl-NL" sz="6600" dirty="0"/>
          </a:p>
        </p:txBody>
      </p:sp>
    </p:spTree>
    <p:extLst>
      <p:ext uri="{BB962C8B-B14F-4D97-AF65-F5344CB8AC3E}">
        <p14:creationId xmlns:p14="http://schemas.microsoft.com/office/powerpoint/2010/main" val="2557515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12) Ik zag geheimzinnige lichtflitsen.</a:t>
            </a:r>
            <a:endParaRPr lang="nl-NL" sz="6600" dirty="0"/>
          </a:p>
        </p:txBody>
      </p:sp>
    </p:spTree>
    <p:extLst>
      <p:ext uri="{BB962C8B-B14F-4D97-AF65-F5344CB8AC3E}">
        <p14:creationId xmlns:p14="http://schemas.microsoft.com/office/powerpoint/2010/main" val="1262650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13) Straks gaat het onweren.</a:t>
            </a:r>
            <a:endParaRPr lang="nl-NL" sz="6600" dirty="0"/>
          </a:p>
        </p:txBody>
      </p:sp>
    </p:spTree>
    <p:extLst>
      <p:ext uri="{BB962C8B-B14F-4D97-AF65-F5344CB8AC3E}">
        <p14:creationId xmlns:p14="http://schemas.microsoft.com/office/powerpoint/2010/main" val="1262650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1107996"/>
          </a:xfrm>
          <a:prstGeom prst="rect">
            <a:avLst/>
          </a:prstGeom>
          <a:noFill/>
        </p:spPr>
        <p:txBody>
          <a:bodyPr wrap="square" rtlCol="0">
            <a:spAutoFit/>
          </a:bodyPr>
          <a:lstStyle/>
          <a:p>
            <a:r>
              <a:rPr lang="nl-NL" sz="6600" dirty="0" smtClean="0"/>
              <a:t>14) Ik vind onweer eng.</a:t>
            </a:r>
            <a:endParaRPr lang="nl-NL" sz="6600" dirty="0"/>
          </a:p>
        </p:txBody>
      </p:sp>
    </p:spTree>
    <p:extLst>
      <p:ext uri="{BB962C8B-B14F-4D97-AF65-F5344CB8AC3E}">
        <p14:creationId xmlns:p14="http://schemas.microsoft.com/office/powerpoint/2010/main" val="1262650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kstvak 3"/>
          <p:cNvSpPr txBox="1">
            <a:spLocks noChangeArrowheads="1"/>
          </p:cNvSpPr>
          <p:nvPr/>
        </p:nvSpPr>
        <p:spPr bwMode="auto">
          <a:xfrm>
            <a:off x="264319" y="66675"/>
            <a:ext cx="3771900" cy="724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nl-NL" altLang="nl-NL" sz="1500" b="1" dirty="0"/>
              <a:t>Zweeds </a:t>
            </a:r>
            <a:r>
              <a:rPr lang="nl-NL" altLang="nl-NL" sz="1500" b="1" dirty="0" err="1"/>
              <a:t>renspel</a:t>
            </a:r>
            <a:endParaRPr lang="nl-NL" altLang="nl-NL" sz="1500" dirty="0"/>
          </a:p>
          <a:p>
            <a:r>
              <a:rPr lang="nl-NL" altLang="nl-NL" sz="1500" dirty="0"/>
              <a:t>Het Zweeds </a:t>
            </a:r>
            <a:r>
              <a:rPr lang="nl-NL" altLang="nl-NL" sz="1500" dirty="0" err="1"/>
              <a:t>renspel</a:t>
            </a:r>
            <a:r>
              <a:rPr lang="nl-NL" altLang="nl-NL" sz="1500" dirty="0"/>
              <a:t> of ook wel Zweeds loopspel genaamd, wellicht zelfs een verbastering van het zweet-loopspel is een actief ren- en vragenspel.</a:t>
            </a:r>
          </a:p>
          <a:p>
            <a:r>
              <a:rPr lang="nl-NL" altLang="nl-NL" sz="1500" dirty="0"/>
              <a:t>Op een open terrein met bomen rondom zijn genummerde kaartjes - op volgorde of willekeurig - opgehangen met vragen. Bij elke vraag zijn drie mogelijke antwoorden gegeven.</a:t>
            </a:r>
            <a:br>
              <a:rPr lang="nl-NL" altLang="nl-NL" sz="1500" dirty="0"/>
            </a:br>
            <a:r>
              <a:rPr lang="nl-NL" altLang="nl-NL" sz="1500" dirty="0"/>
              <a:t>De groep spelers is verdeeld in tweetallen. Er wordt gestart vanaf een centraal punt in het midden van een terrein. Eén speler van het tweetal blijft achter, de ander gaat op zoek naar het nummer van de vraag die hij moet beantwoorden. Hij leest de vraag en kijkt welke oplossing erbij hoort.</a:t>
            </a:r>
            <a:br>
              <a:rPr lang="nl-NL" altLang="nl-NL" sz="1500" dirty="0"/>
            </a:br>
            <a:r>
              <a:rPr lang="nl-NL" altLang="nl-NL" sz="1500" dirty="0"/>
              <a:t>Met dit antwoord rent hij terug, schrijft dit antwoord op het antwoordenblad, terwijl zijn partner al weer op zoek gaat naar de volgende vraag.</a:t>
            </a:r>
            <a:br>
              <a:rPr lang="nl-NL" altLang="nl-NL" sz="1500" dirty="0"/>
            </a:br>
            <a:r>
              <a:rPr lang="nl-NL" altLang="nl-NL" sz="1500" dirty="0" smtClean="0"/>
              <a:t>Je </a:t>
            </a:r>
            <a:r>
              <a:rPr lang="nl-NL" altLang="nl-NL" sz="1500" dirty="0"/>
              <a:t>kunt de kinderen individueel laten spelen of in groepjes verdelen. Het eerste groepje begint bij vraag 1, het volgende groepje bij vraag 3, de volgende bij vraag 5 etc. Het derde groepje begint dus bij vraag 5. Daarna gaan ze op zoek naar 6 tot ze bij de laatste vraag zijn aangekomen. Daarna gaan ze verder met 1 tot en met 4. De groepjes kunnen op deze manier tegelijk starten.</a:t>
            </a:r>
          </a:p>
          <a:p>
            <a:r>
              <a:rPr lang="nl-NL" altLang="nl-NL" sz="1500" b="1" dirty="0"/>
              <a:t> </a:t>
            </a:r>
            <a:endParaRPr lang="nl-NL" altLang="nl-NL" sz="1500" dirty="0"/>
          </a:p>
          <a:p>
            <a:r>
              <a:rPr lang="nl-NL" altLang="nl-NL" sz="1500" b="1" dirty="0"/>
              <a:t> </a:t>
            </a:r>
            <a:endParaRPr lang="nl-NL" altLang="nl-NL" sz="1500" dirty="0"/>
          </a:p>
        </p:txBody>
      </p:sp>
      <p:sp>
        <p:nvSpPr>
          <p:cNvPr id="3075" name="Tekstvak 4"/>
          <p:cNvSpPr txBox="1">
            <a:spLocks noChangeArrowheads="1"/>
          </p:cNvSpPr>
          <p:nvPr/>
        </p:nvSpPr>
        <p:spPr bwMode="auto">
          <a:xfrm>
            <a:off x="4500562" y="66676"/>
            <a:ext cx="4500563" cy="4478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nl-NL" altLang="nl-NL" sz="1500" u="sng" dirty="0"/>
              <a:t>Voorbereiding:</a:t>
            </a:r>
            <a:endParaRPr lang="nl-NL" altLang="nl-NL" sz="1500" dirty="0"/>
          </a:p>
          <a:p>
            <a:r>
              <a:rPr lang="nl-NL" altLang="nl-NL" sz="1500" dirty="0" smtClean="0"/>
              <a:t>Print de opgaven uit. Kopieer </a:t>
            </a:r>
            <a:r>
              <a:rPr lang="nl-NL" altLang="nl-NL" sz="1500" dirty="0"/>
              <a:t>voldoende antwoordkaarten</a:t>
            </a:r>
            <a:r>
              <a:rPr lang="nl-NL" altLang="nl-NL" sz="1500" dirty="0" smtClean="0"/>
              <a:t>. De </a:t>
            </a:r>
            <a:r>
              <a:rPr lang="nl-NL" altLang="nl-NL" sz="1500" dirty="0"/>
              <a:t>vragen worden her en der (en vooral in de verkeerde volgorde) opgehangen. Bij voorkeur in een speeltuin, bosgebied of een plaats met meerdere ruimtes.</a:t>
            </a:r>
          </a:p>
          <a:p>
            <a:endParaRPr lang="nl-NL" altLang="nl-NL" sz="1500" u="sng" dirty="0"/>
          </a:p>
          <a:p>
            <a:r>
              <a:rPr lang="nl-NL" altLang="nl-NL" sz="1500" u="sng" dirty="0" smtClean="0"/>
              <a:t>Puntentelling</a:t>
            </a:r>
            <a:r>
              <a:rPr lang="nl-NL" altLang="nl-NL" sz="1500" u="sng" dirty="0"/>
              <a:t>:</a:t>
            </a:r>
            <a:r>
              <a:rPr lang="nl-NL" altLang="nl-NL" sz="1500" dirty="0"/>
              <a:t> </a:t>
            </a:r>
          </a:p>
          <a:p>
            <a:r>
              <a:rPr lang="nl-NL" altLang="nl-NL" sz="1500" dirty="0"/>
              <a:t>Per goed beantwoorde vraag een punt </a:t>
            </a:r>
            <a:r>
              <a:rPr lang="nl-NL" altLang="nl-NL" sz="1500" dirty="0" smtClean="0"/>
              <a:t>(+ </a:t>
            </a:r>
            <a:r>
              <a:rPr lang="nl-NL" altLang="nl-NL" sz="1500" err="1" smtClean="0"/>
              <a:t>evt</a:t>
            </a:r>
            <a:r>
              <a:rPr lang="nl-NL" altLang="nl-NL" sz="1500" smtClean="0"/>
              <a:t>.: </a:t>
            </a:r>
            <a:r>
              <a:rPr lang="nl-NL" altLang="nl-NL" sz="1500" dirty="0"/>
              <a:t>het groepje dat als eerste binnenkwam krijgt 5 bonuspunten, het tweede groepje 3 en het derde </a:t>
            </a:r>
            <a:r>
              <a:rPr lang="nl-NL" altLang="nl-NL" sz="1500"/>
              <a:t>1</a:t>
            </a:r>
            <a:r>
              <a:rPr lang="nl-NL" altLang="nl-NL" sz="1500" smtClean="0"/>
              <a:t>.)</a:t>
            </a:r>
            <a:endParaRPr lang="nl-NL" altLang="nl-NL" sz="1500" dirty="0"/>
          </a:p>
          <a:p>
            <a:r>
              <a:rPr lang="nl-NL" altLang="nl-NL" sz="1500" dirty="0"/>
              <a:t> </a:t>
            </a:r>
          </a:p>
          <a:p>
            <a:r>
              <a:rPr lang="nl-NL" altLang="nl-NL" sz="1500" u="sng" dirty="0" smtClean="0"/>
              <a:t>Variaties:</a:t>
            </a:r>
          </a:p>
          <a:p>
            <a:r>
              <a:rPr lang="nl-NL" altLang="nl-NL" sz="1500" dirty="0" smtClean="0"/>
              <a:t>Laat de groepjes overleggen voor ze het antwoord opschrijven.</a:t>
            </a:r>
            <a:endParaRPr lang="nl-NL" altLang="nl-NL" sz="1500" dirty="0"/>
          </a:p>
          <a:p>
            <a:r>
              <a:rPr lang="nl-NL" altLang="nl-NL" sz="1500" dirty="0"/>
              <a:t>Laat in tweetallen een vraag bedenken. Schrijf daarna de vraagnummers erop. Laat elk groepje zijn vraag ergens ophangen. Daarna kun je het zo spelen als hierboven</a:t>
            </a:r>
            <a:r>
              <a:rPr lang="nl-NL" altLang="nl-NL" sz="1500" dirty="0" smtClean="0"/>
              <a:t>.</a:t>
            </a:r>
            <a:endParaRPr lang="nl-NL" altLang="nl-NL" sz="1500" dirty="0"/>
          </a:p>
        </p:txBody>
      </p:sp>
    </p:spTree>
    <p:extLst>
      <p:ext uri="{BB962C8B-B14F-4D97-AF65-F5344CB8AC3E}">
        <p14:creationId xmlns:p14="http://schemas.microsoft.com/office/powerpoint/2010/main" val="2634617677"/>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15) Ben jij bang voor onweer?</a:t>
            </a:r>
            <a:endParaRPr lang="nl-NL" sz="6600" dirty="0"/>
          </a:p>
        </p:txBody>
      </p:sp>
    </p:spTree>
    <p:extLst>
      <p:ext uri="{BB962C8B-B14F-4D97-AF65-F5344CB8AC3E}">
        <p14:creationId xmlns:p14="http://schemas.microsoft.com/office/powerpoint/2010/main" val="1262650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16) Ik hoor een harde donderslag.</a:t>
            </a:r>
            <a:endParaRPr lang="nl-NL" sz="6600" dirty="0"/>
          </a:p>
        </p:txBody>
      </p:sp>
    </p:spTree>
    <p:extLst>
      <p:ext uri="{BB962C8B-B14F-4D97-AF65-F5344CB8AC3E}">
        <p14:creationId xmlns:p14="http://schemas.microsoft.com/office/powerpoint/2010/main" val="1262650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17) Daar schrok ik ontzettend van.</a:t>
            </a:r>
            <a:endParaRPr lang="nl-NL" sz="6600" dirty="0"/>
          </a:p>
        </p:txBody>
      </p:sp>
    </p:spTree>
    <p:extLst>
      <p:ext uri="{BB962C8B-B14F-4D97-AF65-F5344CB8AC3E}">
        <p14:creationId xmlns:p14="http://schemas.microsoft.com/office/powerpoint/2010/main" val="1262650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18) Ik ren zo snel mogelijk naar huis.</a:t>
            </a:r>
            <a:endParaRPr lang="nl-NL" sz="6600" dirty="0"/>
          </a:p>
        </p:txBody>
      </p:sp>
    </p:spTree>
    <p:extLst>
      <p:ext uri="{BB962C8B-B14F-4D97-AF65-F5344CB8AC3E}">
        <p14:creationId xmlns:p14="http://schemas.microsoft.com/office/powerpoint/2010/main" val="1262650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19) Hangen er hippe kleren in jouw kast?</a:t>
            </a:r>
            <a:endParaRPr lang="nl-NL" sz="6600" dirty="0"/>
          </a:p>
        </p:txBody>
      </p:sp>
    </p:spTree>
    <p:extLst>
      <p:ext uri="{BB962C8B-B14F-4D97-AF65-F5344CB8AC3E}">
        <p14:creationId xmlns:p14="http://schemas.microsoft.com/office/powerpoint/2010/main" val="12626500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3139321"/>
          </a:xfrm>
          <a:prstGeom prst="rect">
            <a:avLst/>
          </a:prstGeom>
          <a:noFill/>
        </p:spPr>
        <p:txBody>
          <a:bodyPr wrap="square" rtlCol="0">
            <a:spAutoFit/>
          </a:bodyPr>
          <a:lstStyle/>
          <a:p>
            <a:r>
              <a:rPr lang="nl-NL" sz="6600" dirty="0" smtClean="0"/>
              <a:t>20) Dan zie jij er waarschijnlijk heel modieus uit.</a:t>
            </a:r>
            <a:endParaRPr lang="nl-NL" sz="6600" dirty="0"/>
          </a:p>
        </p:txBody>
      </p:sp>
    </p:spTree>
    <p:extLst>
      <p:ext uri="{BB962C8B-B14F-4D97-AF65-F5344CB8AC3E}">
        <p14:creationId xmlns:p14="http://schemas.microsoft.com/office/powerpoint/2010/main" val="12626500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21) Mode is eigenlijk een gek iets.</a:t>
            </a:r>
            <a:endParaRPr lang="nl-NL" sz="6600" dirty="0"/>
          </a:p>
        </p:txBody>
      </p:sp>
    </p:spTree>
    <p:extLst>
      <p:ext uri="{BB962C8B-B14F-4D97-AF65-F5344CB8AC3E}">
        <p14:creationId xmlns:p14="http://schemas.microsoft.com/office/powerpoint/2010/main" val="2763796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4154984"/>
          </a:xfrm>
          <a:prstGeom prst="rect">
            <a:avLst/>
          </a:prstGeom>
          <a:noFill/>
        </p:spPr>
        <p:txBody>
          <a:bodyPr wrap="square" rtlCol="0">
            <a:spAutoFit/>
          </a:bodyPr>
          <a:lstStyle/>
          <a:p>
            <a:r>
              <a:rPr lang="nl-NL" sz="6600" dirty="0" smtClean="0"/>
              <a:t>22) Mode wordt gemaakt, maar het ontstaat ook vanzelf. (</a:t>
            </a:r>
            <a:r>
              <a:rPr lang="nl-NL" sz="6600" u="sng" dirty="0" smtClean="0"/>
              <a:t>2x!</a:t>
            </a:r>
            <a:r>
              <a:rPr lang="nl-NL" sz="6600" dirty="0" smtClean="0"/>
              <a:t>)</a:t>
            </a:r>
            <a:endParaRPr lang="nl-NL" sz="6600" dirty="0"/>
          </a:p>
        </p:txBody>
      </p:sp>
    </p:spTree>
    <p:extLst>
      <p:ext uri="{BB962C8B-B14F-4D97-AF65-F5344CB8AC3E}">
        <p14:creationId xmlns:p14="http://schemas.microsoft.com/office/powerpoint/2010/main" val="2763796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692696"/>
            <a:ext cx="8712968" cy="5170646"/>
          </a:xfrm>
          <a:prstGeom prst="rect">
            <a:avLst/>
          </a:prstGeom>
          <a:noFill/>
        </p:spPr>
        <p:txBody>
          <a:bodyPr wrap="square" rtlCol="0">
            <a:spAutoFit/>
          </a:bodyPr>
          <a:lstStyle/>
          <a:p>
            <a:r>
              <a:rPr lang="nl-NL" sz="6600" dirty="0" smtClean="0"/>
              <a:t>23) Mensen in de modewereld proberen ervoor te zorgen dat bepaalde kleding in de mode komt.</a:t>
            </a:r>
            <a:endParaRPr lang="nl-NL" sz="6600" dirty="0"/>
          </a:p>
        </p:txBody>
      </p:sp>
    </p:spTree>
    <p:extLst>
      <p:ext uri="{BB962C8B-B14F-4D97-AF65-F5344CB8AC3E}">
        <p14:creationId xmlns:p14="http://schemas.microsoft.com/office/powerpoint/2010/main" val="2763796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3139321"/>
          </a:xfrm>
          <a:prstGeom prst="rect">
            <a:avLst/>
          </a:prstGeom>
          <a:noFill/>
        </p:spPr>
        <p:txBody>
          <a:bodyPr wrap="square" rtlCol="0">
            <a:spAutoFit/>
          </a:bodyPr>
          <a:lstStyle/>
          <a:p>
            <a:r>
              <a:rPr lang="nl-NL" sz="6600" dirty="0" smtClean="0"/>
              <a:t>24) Ze houden daarvoor vaak hun idool in de gaten.</a:t>
            </a:r>
            <a:endParaRPr lang="nl-NL" sz="6600" dirty="0"/>
          </a:p>
        </p:txBody>
      </p:sp>
    </p:spTree>
    <p:extLst>
      <p:ext uri="{BB962C8B-B14F-4D97-AF65-F5344CB8AC3E}">
        <p14:creationId xmlns:p14="http://schemas.microsoft.com/office/powerpoint/2010/main" val="276379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2761498614"/>
              </p:ext>
            </p:extLst>
          </p:nvPr>
        </p:nvGraphicFramePr>
        <p:xfrm>
          <a:off x="179512" y="77048"/>
          <a:ext cx="8712969" cy="6592312"/>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val="20000"/>
                    </a:ext>
                  </a:extLst>
                </a:gridCol>
                <a:gridCol w="4032448">
                  <a:extLst>
                    <a:ext uri="{9D8B030D-6E8A-4147-A177-3AD203B41FA5}">
                      <a16:colId xmlns:a16="http://schemas.microsoft.com/office/drawing/2014/main" val="20001"/>
                    </a:ext>
                  </a:extLst>
                </a:gridCol>
                <a:gridCol w="4248473">
                  <a:extLst>
                    <a:ext uri="{9D8B030D-6E8A-4147-A177-3AD203B41FA5}">
                      <a16:colId xmlns:a16="http://schemas.microsoft.com/office/drawing/2014/main" val="20002"/>
                    </a:ext>
                  </a:extLst>
                </a:gridCol>
              </a:tblGrid>
              <a:tr h="288032">
                <a:tc>
                  <a:txBody>
                    <a:bodyPr/>
                    <a:lstStyle/>
                    <a:p>
                      <a:pPr algn="ctr"/>
                      <a:r>
                        <a:rPr lang="nl-NL" sz="1200" dirty="0" err="1" smtClean="0">
                          <a:solidFill>
                            <a:schemeClr val="tx1"/>
                          </a:solidFill>
                        </a:rPr>
                        <a:t>Nr</a:t>
                      </a:r>
                      <a:r>
                        <a:rPr lang="nl-NL" sz="1200" dirty="0" smtClean="0">
                          <a:solidFill>
                            <a:schemeClr val="tx1"/>
                          </a:solidFill>
                        </a:rPr>
                        <a:t>:</a:t>
                      </a:r>
                      <a:endParaRPr lang="nl-NL"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200" dirty="0" smtClean="0">
                          <a:solidFill>
                            <a:schemeClr val="tx1"/>
                          </a:solidFill>
                        </a:rPr>
                        <a:t>Onderwerp:</a:t>
                      </a:r>
                      <a:endParaRPr lang="nl-NL"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200" dirty="0" smtClean="0">
                          <a:solidFill>
                            <a:schemeClr val="tx1"/>
                          </a:solidFill>
                        </a:rPr>
                        <a:t>Persoonsvorm:</a:t>
                      </a:r>
                      <a:endParaRPr lang="nl-NL"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a:r>
                        <a:rPr lang="nl-NL" sz="1200" dirty="0" smtClean="0">
                          <a:solidFill>
                            <a:schemeClr val="tx1"/>
                          </a:solidFill>
                        </a:rPr>
                        <a:t>1</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nl-NL" sz="1200" dirty="0" smtClean="0">
                          <a:solidFill>
                            <a:schemeClr val="tx1"/>
                          </a:solidFill>
                        </a:rPr>
                        <a:t>2</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lang="nl-NL" sz="1200" smtClean="0">
                          <a:solidFill>
                            <a:schemeClr val="tx1"/>
                          </a:solidFill>
                        </a:rPr>
                        <a:t>3</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a:r>
                        <a:rPr lang="nl-NL" sz="1200" dirty="0" smtClean="0">
                          <a:solidFill>
                            <a:schemeClr val="tx1"/>
                          </a:solidFill>
                        </a:rPr>
                        <a:t>4</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lgn="ctr"/>
                      <a:r>
                        <a:rPr lang="nl-NL" sz="1200" dirty="0" smtClean="0">
                          <a:solidFill>
                            <a:schemeClr val="tx1"/>
                          </a:solidFill>
                        </a:rPr>
                        <a:t>5</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0840">
                <a:tc>
                  <a:txBody>
                    <a:bodyPr/>
                    <a:lstStyle/>
                    <a:p>
                      <a:pPr algn="ctr"/>
                      <a:r>
                        <a:rPr lang="nl-NL" sz="1200" dirty="0" smtClean="0">
                          <a:solidFill>
                            <a:schemeClr val="tx1"/>
                          </a:solidFill>
                        </a:rPr>
                        <a:t>6</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70840">
                <a:tc>
                  <a:txBody>
                    <a:bodyPr/>
                    <a:lstStyle/>
                    <a:p>
                      <a:pPr algn="ctr"/>
                      <a:r>
                        <a:rPr lang="nl-NL" sz="1200" dirty="0" smtClean="0">
                          <a:solidFill>
                            <a:schemeClr val="tx1"/>
                          </a:solidFill>
                        </a:rPr>
                        <a:t>7</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70840">
                <a:tc>
                  <a:txBody>
                    <a:bodyPr/>
                    <a:lstStyle/>
                    <a:p>
                      <a:pPr algn="ctr"/>
                      <a:r>
                        <a:rPr lang="nl-NL" sz="1200" dirty="0" smtClean="0">
                          <a:solidFill>
                            <a:schemeClr val="tx1"/>
                          </a:solidFill>
                        </a:rPr>
                        <a:t>8</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70840">
                <a:tc>
                  <a:txBody>
                    <a:bodyPr/>
                    <a:lstStyle/>
                    <a:p>
                      <a:pPr algn="ctr"/>
                      <a:r>
                        <a:rPr lang="nl-NL" sz="1200" dirty="0" smtClean="0">
                          <a:solidFill>
                            <a:schemeClr val="tx1"/>
                          </a:solidFill>
                        </a:rPr>
                        <a:t>9</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70840">
                <a:tc>
                  <a:txBody>
                    <a:bodyPr/>
                    <a:lstStyle/>
                    <a:p>
                      <a:pPr algn="ctr"/>
                      <a:r>
                        <a:rPr lang="nl-NL" sz="1200" dirty="0" smtClean="0">
                          <a:solidFill>
                            <a:schemeClr val="tx1"/>
                          </a:solidFill>
                        </a:rPr>
                        <a:t>10</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70840">
                <a:tc>
                  <a:txBody>
                    <a:bodyPr/>
                    <a:lstStyle/>
                    <a:p>
                      <a:pPr algn="ctr"/>
                      <a:r>
                        <a:rPr lang="nl-NL" sz="1200" dirty="0" smtClean="0">
                          <a:solidFill>
                            <a:schemeClr val="tx1"/>
                          </a:solidFill>
                        </a:rPr>
                        <a:t>11</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370840">
                <a:tc>
                  <a:txBody>
                    <a:bodyPr/>
                    <a:lstStyle/>
                    <a:p>
                      <a:pPr algn="ctr"/>
                      <a:r>
                        <a:rPr lang="nl-NL" sz="1200" dirty="0" smtClean="0">
                          <a:solidFill>
                            <a:schemeClr val="tx1"/>
                          </a:solidFill>
                        </a:rPr>
                        <a:t>12</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370840">
                <a:tc>
                  <a:txBody>
                    <a:bodyPr/>
                    <a:lstStyle/>
                    <a:p>
                      <a:pPr algn="ctr"/>
                      <a:r>
                        <a:rPr lang="nl-NL" sz="1200" dirty="0" smtClean="0">
                          <a:solidFill>
                            <a:schemeClr val="tx1"/>
                          </a:solidFill>
                        </a:rPr>
                        <a:t>13</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370840">
                <a:tc>
                  <a:txBody>
                    <a:bodyPr/>
                    <a:lstStyle/>
                    <a:p>
                      <a:pPr algn="ctr"/>
                      <a:r>
                        <a:rPr lang="nl-NL" sz="1200" dirty="0" smtClean="0">
                          <a:solidFill>
                            <a:schemeClr val="tx1"/>
                          </a:solidFill>
                        </a:rPr>
                        <a:t>14</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370840">
                <a:tc>
                  <a:txBody>
                    <a:bodyPr/>
                    <a:lstStyle/>
                    <a:p>
                      <a:pPr algn="ctr"/>
                      <a:r>
                        <a:rPr lang="nl-NL" sz="1200" dirty="0" smtClean="0">
                          <a:solidFill>
                            <a:schemeClr val="tx1"/>
                          </a:solidFill>
                        </a:rPr>
                        <a:t>15</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370840">
                <a:tc>
                  <a:txBody>
                    <a:bodyPr/>
                    <a:lstStyle/>
                    <a:p>
                      <a:pPr algn="ctr"/>
                      <a:r>
                        <a:rPr lang="nl-NL" sz="1200" dirty="0" smtClean="0">
                          <a:solidFill>
                            <a:schemeClr val="tx1"/>
                          </a:solidFill>
                        </a:rPr>
                        <a:t>16</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370840">
                <a:tc>
                  <a:txBody>
                    <a:bodyPr/>
                    <a:lstStyle/>
                    <a:p>
                      <a:pPr algn="ctr"/>
                      <a:r>
                        <a:rPr lang="nl-NL" sz="1200" dirty="0" smtClean="0">
                          <a:solidFill>
                            <a:schemeClr val="tx1"/>
                          </a:solidFill>
                        </a:rPr>
                        <a:t>17</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38327775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25) Zo’n idool is bijvoorbeeld Madonna.</a:t>
            </a:r>
            <a:endParaRPr lang="nl-NL" sz="6600" dirty="0"/>
          </a:p>
        </p:txBody>
      </p:sp>
    </p:spTree>
    <p:extLst>
      <p:ext uri="{BB962C8B-B14F-4D97-AF65-F5344CB8AC3E}">
        <p14:creationId xmlns:p14="http://schemas.microsoft.com/office/powerpoint/2010/main" val="27637961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26) Ze is al heel lang zangeres.</a:t>
            </a:r>
            <a:endParaRPr lang="nl-NL" sz="6600" dirty="0"/>
          </a:p>
        </p:txBody>
      </p:sp>
    </p:spTree>
    <p:extLst>
      <p:ext uri="{BB962C8B-B14F-4D97-AF65-F5344CB8AC3E}">
        <p14:creationId xmlns:p14="http://schemas.microsoft.com/office/powerpoint/2010/main" val="27637961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27) Ze is al vaak van stijl veranderd.</a:t>
            </a:r>
            <a:endParaRPr lang="nl-NL" sz="6600" dirty="0"/>
          </a:p>
        </p:txBody>
      </p:sp>
    </p:spTree>
    <p:extLst>
      <p:ext uri="{BB962C8B-B14F-4D97-AF65-F5344CB8AC3E}">
        <p14:creationId xmlns:p14="http://schemas.microsoft.com/office/powerpoint/2010/main" val="27637961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4154984"/>
          </a:xfrm>
          <a:prstGeom prst="rect">
            <a:avLst/>
          </a:prstGeom>
          <a:noFill/>
        </p:spPr>
        <p:txBody>
          <a:bodyPr wrap="square" rtlCol="0">
            <a:spAutoFit/>
          </a:bodyPr>
          <a:lstStyle/>
          <a:p>
            <a:r>
              <a:rPr lang="nl-NL" sz="6600" dirty="0" smtClean="0"/>
              <a:t>28) Veel fans van Madonna willen net zulke kleren dragen als zij.</a:t>
            </a:r>
            <a:endParaRPr lang="nl-NL" sz="6600" dirty="0"/>
          </a:p>
        </p:txBody>
      </p:sp>
    </p:spTree>
    <p:extLst>
      <p:ext uri="{BB962C8B-B14F-4D97-AF65-F5344CB8AC3E}">
        <p14:creationId xmlns:p14="http://schemas.microsoft.com/office/powerpoint/2010/main" val="27637961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3139321"/>
          </a:xfrm>
          <a:prstGeom prst="rect">
            <a:avLst/>
          </a:prstGeom>
          <a:noFill/>
        </p:spPr>
        <p:txBody>
          <a:bodyPr wrap="square" rtlCol="0">
            <a:spAutoFit/>
          </a:bodyPr>
          <a:lstStyle/>
          <a:p>
            <a:r>
              <a:rPr lang="nl-NL" sz="6600" dirty="0" smtClean="0"/>
              <a:t>29) Maandagochtend vertelt de juf een spannend nieuwtje.</a:t>
            </a:r>
            <a:endParaRPr lang="nl-NL" sz="6600" dirty="0"/>
          </a:p>
        </p:txBody>
      </p:sp>
    </p:spTree>
    <p:extLst>
      <p:ext uri="{BB962C8B-B14F-4D97-AF65-F5344CB8AC3E}">
        <p14:creationId xmlns:p14="http://schemas.microsoft.com/office/powerpoint/2010/main" val="27637961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30) “Jullie krijgen een nieuw klasgenootje.”</a:t>
            </a:r>
            <a:endParaRPr lang="nl-NL" sz="6600" dirty="0"/>
          </a:p>
        </p:txBody>
      </p:sp>
    </p:spTree>
    <p:extLst>
      <p:ext uri="{BB962C8B-B14F-4D97-AF65-F5344CB8AC3E}">
        <p14:creationId xmlns:p14="http://schemas.microsoft.com/office/powerpoint/2010/main" val="27637961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31) Een paar </a:t>
            </a:r>
            <a:r>
              <a:rPr lang="nl-NL" sz="6600" smtClean="0"/>
              <a:t>kinderen juichen.</a:t>
            </a:r>
            <a:endParaRPr lang="nl-NL" sz="6600" dirty="0"/>
          </a:p>
        </p:txBody>
      </p:sp>
    </p:spTree>
    <p:extLst>
      <p:ext uri="{BB962C8B-B14F-4D97-AF65-F5344CB8AC3E}">
        <p14:creationId xmlns:p14="http://schemas.microsoft.com/office/powerpoint/2010/main" val="39034104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3139321"/>
          </a:xfrm>
          <a:prstGeom prst="rect">
            <a:avLst/>
          </a:prstGeom>
          <a:noFill/>
        </p:spPr>
        <p:txBody>
          <a:bodyPr wrap="square" rtlCol="0">
            <a:spAutoFit/>
          </a:bodyPr>
          <a:lstStyle/>
          <a:p>
            <a:r>
              <a:rPr lang="nl-NL" sz="6600" dirty="0" smtClean="0"/>
              <a:t>32) “Is de nieuwe leerling een jongen of een meisje?”</a:t>
            </a:r>
            <a:endParaRPr lang="nl-NL" sz="6600" dirty="0"/>
          </a:p>
        </p:txBody>
      </p:sp>
    </p:spTree>
    <p:extLst>
      <p:ext uri="{BB962C8B-B14F-4D97-AF65-F5344CB8AC3E}">
        <p14:creationId xmlns:p14="http://schemas.microsoft.com/office/powerpoint/2010/main" val="11476806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33) Sven roept alweer door de klas.</a:t>
            </a:r>
            <a:endParaRPr lang="nl-NL" sz="6600" dirty="0"/>
          </a:p>
        </p:txBody>
      </p:sp>
    </p:spTree>
    <p:extLst>
      <p:ext uri="{BB962C8B-B14F-4D97-AF65-F5344CB8AC3E}">
        <p14:creationId xmlns:p14="http://schemas.microsoft.com/office/powerpoint/2010/main" val="31319131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1107996"/>
          </a:xfrm>
          <a:prstGeom prst="rect">
            <a:avLst/>
          </a:prstGeom>
          <a:noFill/>
        </p:spPr>
        <p:txBody>
          <a:bodyPr wrap="square" rtlCol="0">
            <a:spAutoFit/>
          </a:bodyPr>
          <a:lstStyle/>
          <a:p>
            <a:r>
              <a:rPr lang="nl-NL" sz="6600" dirty="0" smtClean="0"/>
              <a:t>34) De juf kijkt boos.</a:t>
            </a:r>
            <a:endParaRPr lang="nl-NL" sz="6600" dirty="0"/>
          </a:p>
        </p:txBody>
      </p:sp>
    </p:spTree>
    <p:extLst>
      <p:ext uri="{BB962C8B-B14F-4D97-AF65-F5344CB8AC3E}">
        <p14:creationId xmlns:p14="http://schemas.microsoft.com/office/powerpoint/2010/main" val="3131913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2331459349"/>
              </p:ext>
            </p:extLst>
          </p:nvPr>
        </p:nvGraphicFramePr>
        <p:xfrm>
          <a:off x="179512" y="116632"/>
          <a:ext cx="8712969" cy="6592312"/>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val="20000"/>
                    </a:ext>
                  </a:extLst>
                </a:gridCol>
                <a:gridCol w="4032448">
                  <a:extLst>
                    <a:ext uri="{9D8B030D-6E8A-4147-A177-3AD203B41FA5}">
                      <a16:colId xmlns:a16="http://schemas.microsoft.com/office/drawing/2014/main" val="20001"/>
                    </a:ext>
                  </a:extLst>
                </a:gridCol>
                <a:gridCol w="4248473">
                  <a:extLst>
                    <a:ext uri="{9D8B030D-6E8A-4147-A177-3AD203B41FA5}">
                      <a16:colId xmlns:a16="http://schemas.microsoft.com/office/drawing/2014/main" val="20002"/>
                    </a:ext>
                  </a:extLst>
                </a:gridCol>
              </a:tblGrid>
              <a:tr h="288032">
                <a:tc>
                  <a:txBody>
                    <a:bodyPr/>
                    <a:lstStyle/>
                    <a:p>
                      <a:pPr algn="ctr"/>
                      <a:r>
                        <a:rPr lang="nl-NL" sz="1200" dirty="0" err="1" smtClean="0">
                          <a:solidFill>
                            <a:schemeClr val="tx1"/>
                          </a:solidFill>
                        </a:rPr>
                        <a:t>Nr</a:t>
                      </a:r>
                      <a:r>
                        <a:rPr lang="nl-NL" sz="1200" dirty="0" smtClean="0">
                          <a:solidFill>
                            <a:schemeClr val="tx1"/>
                          </a:solidFill>
                        </a:rPr>
                        <a:t>:</a:t>
                      </a:r>
                      <a:endParaRPr lang="nl-NL"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200" dirty="0" smtClean="0">
                          <a:solidFill>
                            <a:schemeClr val="tx1"/>
                          </a:solidFill>
                        </a:rPr>
                        <a:t>Onderwerp:</a:t>
                      </a:r>
                      <a:endParaRPr lang="nl-NL"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200" dirty="0" smtClean="0">
                          <a:solidFill>
                            <a:schemeClr val="tx1"/>
                          </a:solidFill>
                        </a:rPr>
                        <a:t>Persoonsvorm:</a:t>
                      </a:r>
                      <a:endParaRPr lang="nl-NL"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a:r>
                        <a:rPr lang="nl-NL" sz="1200" dirty="0" smtClean="0">
                          <a:solidFill>
                            <a:schemeClr val="tx1"/>
                          </a:solidFill>
                        </a:rPr>
                        <a:t>18</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nl-NL" sz="1200" dirty="0" smtClean="0">
                          <a:solidFill>
                            <a:schemeClr val="tx1"/>
                          </a:solidFill>
                        </a:rPr>
                        <a:t>19</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lang="nl-NL" sz="1200" dirty="0" smtClean="0">
                          <a:solidFill>
                            <a:schemeClr val="tx1"/>
                          </a:solidFill>
                        </a:rPr>
                        <a:t>20</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a:r>
                        <a:rPr lang="nl-NL" sz="1200" dirty="0" smtClean="0">
                          <a:solidFill>
                            <a:schemeClr val="tx1"/>
                          </a:solidFill>
                        </a:rPr>
                        <a:t>21</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lgn="ctr"/>
                      <a:r>
                        <a:rPr lang="nl-NL" sz="1200" dirty="0" smtClean="0">
                          <a:solidFill>
                            <a:schemeClr val="tx1"/>
                          </a:solidFill>
                        </a:rPr>
                        <a:t>22</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0840">
                <a:tc>
                  <a:txBody>
                    <a:bodyPr/>
                    <a:lstStyle/>
                    <a:p>
                      <a:pPr algn="ctr"/>
                      <a:r>
                        <a:rPr lang="nl-NL" sz="1200" dirty="0" smtClean="0">
                          <a:solidFill>
                            <a:schemeClr val="tx1"/>
                          </a:solidFill>
                        </a:rPr>
                        <a:t>22</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70840">
                <a:tc>
                  <a:txBody>
                    <a:bodyPr/>
                    <a:lstStyle/>
                    <a:p>
                      <a:pPr algn="ctr"/>
                      <a:r>
                        <a:rPr lang="nl-NL" sz="1200" dirty="0" smtClean="0">
                          <a:solidFill>
                            <a:schemeClr val="tx1"/>
                          </a:solidFill>
                        </a:rPr>
                        <a:t>23</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70840">
                <a:tc>
                  <a:txBody>
                    <a:bodyPr/>
                    <a:lstStyle/>
                    <a:p>
                      <a:pPr algn="ctr"/>
                      <a:r>
                        <a:rPr lang="nl-NL" sz="1200" dirty="0" smtClean="0">
                          <a:solidFill>
                            <a:schemeClr val="tx1"/>
                          </a:solidFill>
                        </a:rPr>
                        <a:t>24</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70840">
                <a:tc>
                  <a:txBody>
                    <a:bodyPr/>
                    <a:lstStyle/>
                    <a:p>
                      <a:pPr algn="ctr"/>
                      <a:r>
                        <a:rPr lang="nl-NL" sz="1200" dirty="0" smtClean="0">
                          <a:solidFill>
                            <a:schemeClr val="tx1"/>
                          </a:solidFill>
                        </a:rPr>
                        <a:t>25</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70840">
                <a:tc>
                  <a:txBody>
                    <a:bodyPr/>
                    <a:lstStyle/>
                    <a:p>
                      <a:pPr algn="ctr"/>
                      <a:r>
                        <a:rPr lang="nl-NL" sz="1200" dirty="0" smtClean="0">
                          <a:solidFill>
                            <a:schemeClr val="tx1"/>
                          </a:solidFill>
                        </a:rPr>
                        <a:t>26</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70840">
                <a:tc>
                  <a:txBody>
                    <a:bodyPr/>
                    <a:lstStyle/>
                    <a:p>
                      <a:pPr algn="ctr"/>
                      <a:r>
                        <a:rPr lang="nl-NL" sz="1200" dirty="0" smtClean="0">
                          <a:solidFill>
                            <a:schemeClr val="tx1"/>
                          </a:solidFill>
                        </a:rPr>
                        <a:t>27</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370840">
                <a:tc>
                  <a:txBody>
                    <a:bodyPr/>
                    <a:lstStyle/>
                    <a:p>
                      <a:pPr algn="ctr"/>
                      <a:r>
                        <a:rPr lang="nl-NL" sz="1200" dirty="0" smtClean="0">
                          <a:solidFill>
                            <a:schemeClr val="tx1"/>
                          </a:solidFill>
                        </a:rPr>
                        <a:t>28</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370840">
                <a:tc>
                  <a:txBody>
                    <a:bodyPr/>
                    <a:lstStyle/>
                    <a:p>
                      <a:pPr algn="ctr"/>
                      <a:r>
                        <a:rPr lang="nl-NL" sz="1200" dirty="0" smtClean="0">
                          <a:solidFill>
                            <a:schemeClr val="tx1"/>
                          </a:solidFill>
                        </a:rPr>
                        <a:t>29</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370840">
                <a:tc>
                  <a:txBody>
                    <a:bodyPr/>
                    <a:lstStyle/>
                    <a:p>
                      <a:pPr algn="ctr"/>
                      <a:r>
                        <a:rPr lang="nl-NL" sz="1200" dirty="0" smtClean="0">
                          <a:solidFill>
                            <a:schemeClr val="tx1"/>
                          </a:solidFill>
                        </a:rPr>
                        <a:t>30</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370840">
                <a:tc>
                  <a:txBody>
                    <a:bodyPr/>
                    <a:lstStyle/>
                    <a:p>
                      <a:pPr algn="ctr"/>
                      <a:r>
                        <a:rPr lang="nl-NL" sz="1200" dirty="0" smtClean="0">
                          <a:solidFill>
                            <a:schemeClr val="tx1"/>
                          </a:solidFill>
                        </a:rPr>
                        <a:t>31</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370840">
                <a:tc>
                  <a:txBody>
                    <a:bodyPr/>
                    <a:lstStyle/>
                    <a:p>
                      <a:pPr algn="ctr"/>
                      <a:r>
                        <a:rPr lang="nl-NL" sz="1200" dirty="0" smtClean="0">
                          <a:solidFill>
                            <a:schemeClr val="tx1"/>
                          </a:solidFill>
                        </a:rPr>
                        <a:t>32</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370840">
                <a:tc>
                  <a:txBody>
                    <a:bodyPr/>
                    <a:lstStyle/>
                    <a:p>
                      <a:pPr algn="ctr"/>
                      <a:r>
                        <a:rPr lang="nl-NL" sz="1200" dirty="0" smtClean="0"/>
                        <a:t>33</a:t>
                      </a:r>
                      <a:endParaRPr lang="nl-NL"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41531294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35) “Wat hebben wij nou afgesproken Sven?”</a:t>
            </a:r>
            <a:endParaRPr lang="nl-NL" sz="6600" dirty="0"/>
          </a:p>
        </p:txBody>
      </p:sp>
    </p:spTree>
    <p:extLst>
      <p:ext uri="{BB962C8B-B14F-4D97-AF65-F5344CB8AC3E}">
        <p14:creationId xmlns:p14="http://schemas.microsoft.com/office/powerpoint/2010/main" val="31319131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36) Gelukkig geeft ze geen straf.</a:t>
            </a:r>
            <a:endParaRPr lang="nl-NL" sz="6600" dirty="0"/>
          </a:p>
        </p:txBody>
      </p:sp>
    </p:spTree>
    <p:extLst>
      <p:ext uri="{BB962C8B-B14F-4D97-AF65-F5344CB8AC3E}">
        <p14:creationId xmlns:p14="http://schemas.microsoft.com/office/powerpoint/2010/main" val="31319131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37) “Noor is een jongen.”</a:t>
            </a:r>
            <a:endParaRPr lang="nl-NL" sz="6600" dirty="0"/>
          </a:p>
        </p:txBody>
      </p:sp>
    </p:spTree>
    <p:extLst>
      <p:ext uri="{BB962C8B-B14F-4D97-AF65-F5344CB8AC3E}">
        <p14:creationId xmlns:p14="http://schemas.microsoft.com/office/powerpoint/2010/main" val="31319131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38) “Hij komt uit Afghanistan.”</a:t>
            </a:r>
            <a:endParaRPr lang="nl-NL" sz="6600" dirty="0"/>
          </a:p>
        </p:txBody>
      </p:sp>
    </p:spTree>
    <p:extLst>
      <p:ext uri="{BB962C8B-B14F-4D97-AF65-F5344CB8AC3E}">
        <p14:creationId xmlns:p14="http://schemas.microsoft.com/office/powerpoint/2010/main" val="31319131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39) Judith en Natascha steken hun vinger op.</a:t>
            </a:r>
            <a:endParaRPr lang="nl-NL" sz="6600" dirty="0"/>
          </a:p>
        </p:txBody>
      </p:sp>
    </p:spTree>
    <p:extLst>
      <p:ext uri="{BB962C8B-B14F-4D97-AF65-F5344CB8AC3E}">
        <p14:creationId xmlns:p14="http://schemas.microsoft.com/office/powerpoint/2010/main" val="31319131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40) “Spreekt u Afghaans, juf?”</a:t>
            </a:r>
            <a:endParaRPr lang="nl-NL" sz="6600" dirty="0"/>
          </a:p>
        </p:txBody>
      </p:sp>
    </p:spTree>
    <p:extLst>
      <p:ext uri="{BB962C8B-B14F-4D97-AF65-F5344CB8AC3E}">
        <p14:creationId xmlns:p14="http://schemas.microsoft.com/office/powerpoint/2010/main" val="31319131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3139321"/>
          </a:xfrm>
          <a:prstGeom prst="rect">
            <a:avLst/>
          </a:prstGeom>
          <a:noFill/>
        </p:spPr>
        <p:txBody>
          <a:bodyPr wrap="square" rtlCol="0">
            <a:spAutoFit/>
          </a:bodyPr>
          <a:lstStyle/>
          <a:p>
            <a:r>
              <a:rPr lang="nl-NL" sz="6600" dirty="0" smtClean="0"/>
              <a:t>41) Vind je het moeilijk om het onderwerp te vinden?</a:t>
            </a:r>
            <a:endParaRPr lang="nl-NL" sz="6600" dirty="0"/>
          </a:p>
        </p:txBody>
      </p:sp>
    </p:spTree>
    <p:extLst>
      <p:ext uri="{BB962C8B-B14F-4D97-AF65-F5344CB8AC3E}">
        <p14:creationId xmlns:p14="http://schemas.microsoft.com/office/powerpoint/2010/main" val="31319131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3139321"/>
          </a:xfrm>
          <a:prstGeom prst="rect">
            <a:avLst/>
          </a:prstGeom>
          <a:noFill/>
        </p:spPr>
        <p:txBody>
          <a:bodyPr wrap="square" rtlCol="0">
            <a:spAutoFit/>
          </a:bodyPr>
          <a:lstStyle/>
          <a:p>
            <a:r>
              <a:rPr lang="nl-NL" sz="6600" dirty="0" smtClean="0"/>
              <a:t>42) Vaak staat het onderwerp naast de persoonsvorm.</a:t>
            </a:r>
            <a:endParaRPr lang="nl-NL" sz="6600" dirty="0"/>
          </a:p>
        </p:txBody>
      </p:sp>
    </p:spTree>
    <p:extLst>
      <p:ext uri="{BB962C8B-B14F-4D97-AF65-F5344CB8AC3E}">
        <p14:creationId xmlns:p14="http://schemas.microsoft.com/office/powerpoint/2010/main" val="31319131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3139321"/>
          </a:xfrm>
          <a:prstGeom prst="rect">
            <a:avLst/>
          </a:prstGeom>
          <a:noFill/>
        </p:spPr>
        <p:txBody>
          <a:bodyPr wrap="square" rtlCol="0">
            <a:spAutoFit/>
          </a:bodyPr>
          <a:lstStyle/>
          <a:p>
            <a:r>
              <a:rPr lang="nl-NL" sz="6600" dirty="0" smtClean="0"/>
              <a:t>43) Je moet dan wel eerst de persoonsvorm vinden.</a:t>
            </a:r>
            <a:endParaRPr lang="nl-NL" sz="6600" dirty="0"/>
          </a:p>
        </p:txBody>
      </p:sp>
    </p:spTree>
    <p:extLst>
      <p:ext uri="{BB962C8B-B14F-4D97-AF65-F5344CB8AC3E}">
        <p14:creationId xmlns:p14="http://schemas.microsoft.com/office/powerpoint/2010/main" val="23765544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3139321"/>
          </a:xfrm>
          <a:prstGeom prst="rect">
            <a:avLst/>
          </a:prstGeom>
          <a:noFill/>
        </p:spPr>
        <p:txBody>
          <a:bodyPr wrap="square" rtlCol="0">
            <a:spAutoFit/>
          </a:bodyPr>
          <a:lstStyle/>
          <a:p>
            <a:r>
              <a:rPr lang="nl-NL" sz="6600" dirty="0" smtClean="0"/>
              <a:t>44) De persoonsvorm is bijna altijd maar één woord.</a:t>
            </a:r>
            <a:endParaRPr lang="nl-NL" sz="6600" dirty="0"/>
          </a:p>
        </p:txBody>
      </p:sp>
    </p:spTree>
    <p:extLst>
      <p:ext uri="{BB962C8B-B14F-4D97-AF65-F5344CB8AC3E}">
        <p14:creationId xmlns:p14="http://schemas.microsoft.com/office/powerpoint/2010/main" val="2376554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2738468925"/>
              </p:ext>
            </p:extLst>
          </p:nvPr>
        </p:nvGraphicFramePr>
        <p:xfrm>
          <a:off x="179512" y="116632"/>
          <a:ext cx="8712969" cy="6592312"/>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val="20000"/>
                    </a:ext>
                  </a:extLst>
                </a:gridCol>
                <a:gridCol w="4032448">
                  <a:extLst>
                    <a:ext uri="{9D8B030D-6E8A-4147-A177-3AD203B41FA5}">
                      <a16:colId xmlns:a16="http://schemas.microsoft.com/office/drawing/2014/main" val="20001"/>
                    </a:ext>
                  </a:extLst>
                </a:gridCol>
                <a:gridCol w="4248473">
                  <a:extLst>
                    <a:ext uri="{9D8B030D-6E8A-4147-A177-3AD203B41FA5}">
                      <a16:colId xmlns:a16="http://schemas.microsoft.com/office/drawing/2014/main" val="20002"/>
                    </a:ext>
                  </a:extLst>
                </a:gridCol>
              </a:tblGrid>
              <a:tr h="288032">
                <a:tc>
                  <a:txBody>
                    <a:bodyPr/>
                    <a:lstStyle/>
                    <a:p>
                      <a:pPr algn="ctr"/>
                      <a:r>
                        <a:rPr lang="nl-NL" sz="1200" dirty="0" err="1" smtClean="0">
                          <a:solidFill>
                            <a:schemeClr val="tx1"/>
                          </a:solidFill>
                        </a:rPr>
                        <a:t>Nr</a:t>
                      </a:r>
                      <a:r>
                        <a:rPr lang="nl-NL" sz="1200" dirty="0" smtClean="0">
                          <a:solidFill>
                            <a:schemeClr val="tx1"/>
                          </a:solidFill>
                        </a:rPr>
                        <a:t>:</a:t>
                      </a:r>
                      <a:endParaRPr lang="nl-NL"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200" dirty="0" smtClean="0">
                          <a:solidFill>
                            <a:schemeClr val="tx1"/>
                          </a:solidFill>
                        </a:rPr>
                        <a:t>Onderwerp:</a:t>
                      </a:r>
                      <a:endParaRPr lang="nl-NL"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200" dirty="0" smtClean="0">
                          <a:solidFill>
                            <a:schemeClr val="tx1"/>
                          </a:solidFill>
                        </a:rPr>
                        <a:t>Persoonsvorm:</a:t>
                      </a:r>
                      <a:endParaRPr lang="nl-NL"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a:r>
                        <a:rPr lang="nl-NL" sz="1200" dirty="0" smtClean="0">
                          <a:solidFill>
                            <a:schemeClr val="tx1"/>
                          </a:solidFill>
                        </a:rPr>
                        <a:t>34</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nl-NL" sz="1200" dirty="0" smtClean="0">
                          <a:solidFill>
                            <a:schemeClr val="tx1"/>
                          </a:solidFill>
                        </a:rPr>
                        <a:t>35</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lang="nl-NL" sz="1200" dirty="0" smtClean="0">
                          <a:solidFill>
                            <a:schemeClr val="tx1"/>
                          </a:solidFill>
                        </a:rPr>
                        <a:t>36</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a:r>
                        <a:rPr lang="nl-NL" sz="1200" dirty="0" smtClean="0">
                          <a:solidFill>
                            <a:schemeClr val="tx1"/>
                          </a:solidFill>
                        </a:rPr>
                        <a:t>37</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lgn="ctr"/>
                      <a:r>
                        <a:rPr lang="nl-NL" sz="1200" dirty="0" smtClean="0">
                          <a:solidFill>
                            <a:schemeClr val="tx1"/>
                          </a:solidFill>
                        </a:rPr>
                        <a:t>38</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0840">
                <a:tc>
                  <a:txBody>
                    <a:bodyPr/>
                    <a:lstStyle/>
                    <a:p>
                      <a:pPr algn="ctr"/>
                      <a:r>
                        <a:rPr lang="nl-NL" sz="1200" dirty="0" smtClean="0">
                          <a:solidFill>
                            <a:schemeClr val="tx1"/>
                          </a:solidFill>
                        </a:rPr>
                        <a:t>39</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70840">
                <a:tc>
                  <a:txBody>
                    <a:bodyPr/>
                    <a:lstStyle/>
                    <a:p>
                      <a:pPr algn="ctr"/>
                      <a:r>
                        <a:rPr lang="nl-NL" sz="1200" dirty="0" smtClean="0">
                          <a:solidFill>
                            <a:schemeClr val="tx1"/>
                          </a:solidFill>
                        </a:rPr>
                        <a:t>40</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70840">
                <a:tc>
                  <a:txBody>
                    <a:bodyPr/>
                    <a:lstStyle/>
                    <a:p>
                      <a:pPr algn="ctr"/>
                      <a:r>
                        <a:rPr lang="nl-NL" sz="1200" dirty="0" smtClean="0">
                          <a:solidFill>
                            <a:schemeClr val="tx1"/>
                          </a:solidFill>
                        </a:rPr>
                        <a:t>41</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70840">
                <a:tc>
                  <a:txBody>
                    <a:bodyPr/>
                    <a:lstStyle/>
                    <a:p>
                      <a:pPr algn="ctr"/>
                      <a:r>
                        <a:rPr lang="nl-NL" sz="1200" dirty="0" smtClean="0">
                          <a:solidFill>
                            <a:schemeClr val="tx1"/>
                          </a:solidFill>
                        </a:rPr>
                        <a:t>42</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70840">
                <a:tc>
                  <a:txBody>
                    <a:bodyPr/>
                    <a:lstStyle/>
                    <a:p>
                      <a:pPr algn="ctr"/>
                      <a:r>
                        <a:rPr lang="nl-NL" sz="1200" dirty="0" smtClean="0">
                          <a:solidFill>
                            <a:schemeClr val="tx1"/>
                          </a:solidFill>
                        </a:rPr>
                        <a:t>43</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70840">
                <a:tc>
                  <a:txBody>
                    <a:bodyPr/>
                    <a:lstStyle/>
                    <a:p>
                      <a:pPr algn="ctr"/>
                      <a:r>
                        <a:rPr lang="nl-NL" sz="1200" dirty="0" smtClean="0">
                          <a:solidFill>
                            <a:schemeClr val="tx1"/>
                          </a:solidFill>
                        </a:rPr>
                        <a:t>44</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370840">
                <a:tc>
                  <a:txBody>
                    <a:bodyPr/>
                    <a:lstStyle/>
                    <a:p>
                      <a:pPr algn="ctr"/>
                      <a:r>
                        <a:rPr lang="nl-NL" sz="1200" dirty="0" smtClean="0">
                          <a:solidFill>
                            <a:schemeClr val="tx1"/>
                          </a:solidFill>
                        </a:rPr>
                        <a:t>45</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370840">
                <a:tc>
                  <a:txBody>
                    <a:bodyPr/>
                    <a:lstStyle/>
                    <a:p>
                      <a:pPr algn="ctr"/>
                      <a:r>
                        <a:rPr lang="nl-NL" sz="1200" dirty="0" smtClean="0">
                          <a:solidFill>
                            <a:schemeClr val="tx1"/>
                          </a:solidFill>
                        </a:rPr>
                        <a:t>46</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370840">
                <a:tc>
                  <a:txBody>
                    <a:bodyPr/>
                    <a:lstStyle/>
                    <a:p>
                      <a:pPr algn="ctr"/>
                      <a:r>
                        <a:rPr lang="nl-NL" sz="1200" dirty="0" smtClean="0">
                          <a:solidFill>
                            <a:schemeClr val="tx1"/>
                          </a:solidFill>
                        </a:rPr>
                        <a:t>47</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370840">
                <a:tc>
                  <a:txBody>
                    <a:bodyPr/>
                    <a:lstStyle/>
                    <a:p>
                      <a:pPr algn="ctr"/>
                      <a:r>
                        <a:rPr lang="nl-NL" sz="1200" dirty="0" smtClean="0">
                          <a:solidFill>
                            <a:schemeClr val="tx1"/>
                          </a:solidFill>
                        </a:rPr>
                        <a:t>48</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370840">
                <a:tc>
                  <a:txBody>
                    <a:bodyPr/>
                    <a:lstStyle/>
                    <a:p>
                      <a:pPr algn="ctr"/>
                      <a:r>
                        <a:rPr lang="nl-NL" sz="1200" dirty="0" smtClean="0">
                          <a:solidFill>
                            <a:schemeClr val="tx1"/>
                          </a:solidFill>
                        </a:rPr>
                        <a:t>49</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370840">
                <a:tc>
                  <a:txBody>
                    <a:bodyPr/>
                    <a:lstStyle/>
                    <a:p>
                      <a:pPr algn="ctr"/>
                      <a:r>
                        <a:rPr lang="nl-NL" sz="1200" dirty="0" smtClean="0"/>
                        <a:t>50</a:t>
                      </a:r>
                      <a:endParaRPr lang="nl-NL"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23602727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45) Het onderwerp kan soms erg lang zijn.</a:t>
            </a:r>
            <a:endParaRPr lang="nl-NL" sz="6600" dirty="0"/>
          </a:p>
        </p:txBody>
      </p:sp>
    </p:spTree>
    <p:extLst>
      <p:ext uri="{BB962C8B-B14F-4D97-AF65-F5344CB8AC3E}">
        <p14:creationId xmlns:p14="http://schemas.microsoft.com/office/powerpoint/2010/main" val="23765544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4154984"/>
          </a:xfrm>
          <a:prstGeom prst="rect">
            <a:avLst/>
          </a:prstGeom>
          <a:noFill/>
        </p:spPr>
        <p:txBody>
          <a:bodyPr wrap="square" rtlCol="0">
            <a:spAutoFit/>
          </a:bodyPr>
          <a:lstStyle/>
          <a:p>
            <a:r>
              <a:rPr lang="nl-NL" sz="6600" dirty="0" smtClean="0"/>
              <a:t>46) Kinderen in groep zes, zeven en acht moeten deze les goed kunnen maken.</a:t>
            </a:r>
            <a:endParaRPr lang="nl-NL" sz="6600" dirty="0"/>
          </a:p>
        </p:txBody>
      </p:sp>
    </p:spTree>
    <p:extLst>
      <p:ext uri="{BB962C8B-B14F-4D97-AF65-F5344CB8AC3E}">
        <p14:creationId xmlns:p14="http://schemas.microsoft.com/office/powerpoint/2010/main" val="23765544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4154984"/>
          </a:xfrm>
          <a:prstGeom prst="rect">
            <a:avLst/>
          </a:prstGeom>
          <a:noFill/>
        </p:spPr>
        <p:txBody>
          <a:bodyPr wrap="square" rtlCol="0">
            <a:spAutoFit/>
          </a:bodyPr>
          <a:lstStyle/>
          <a:p>
            <a:r>
              <a:rPr lang="nl-NL" sz="6600" dirty="0" smtClean="0"/>
              <a:t>47) Jullie hebben vaker lessen over de persoonsvorm en het onderwerp gemaakt.</a:t>
            </a:r>
            <a:endParaRPr lang="nl-NL" sz="6600" dirty="0"/>
          </a:p>
        </p:txBody>
      </p:sp>
    </p:spTree>
    <p:extLst>
      <p:ext uri="{BB962C8B-B14F-4D97-AF65-F5344CB8AC3E}">
        <p14:creationId xmlns:p14="http://schemas.microsoft.com/office/powerpoint/2010/main" val="23765544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3139321"/>
          </a:xfrm>
          <a:prstGeom prst="rect">
            <a:avLst/>
          </a:prstGeom>
          <a:noFill/>
        </p:spPr>
        <p:txBody>
          <a:bodyPr wrap="square" rtlCol="0">
            <a:spAutoFit/>
          </a:bodyPr>
          <a:lstStyle/>
          <a:p>
            <a:r>
              <a:rPr lang="nl-NL" sz="6600" dirty="0" smtClean="0"/>
              <a:t>48) De leraren van jullie school hebben dit vast vaak met jullie geoefend.</a:t>
            </a:r>
            <a:endParaRPr lang="nl-NL" sz="6600" dirty="0"/>
          </a:p>
        </p:txBody>
      </p:sp>
    </p:spTree>
    <p:extLst>
      <p:ext uri="{BB962C8B-B14F-4D97-AF65-F5344CB8AC3E}">
        <p14:creationId xmlns:p14="http://schemas.microsoft.com/office/powerpoint/2010/main" val="23765544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3139321"/>
          </a:xfrm>
          <a:prstGeom prst="rect">
            <a:avLst/>
          </a:prstGeom>
          <a:noFill/>
        </p:spPr>
        <p:txBody>
          <a:bodyPr wrap="square" rtlCol="0">
            <a:spAutoFit/>
          </a:bodyPr>
          <a:lstStyle/>
          <a:p>
            <a:r>
              <a:rPr lang="nl-NL" sz="6600" dirty="0" smtClean="0"/>
              <a:t>49) Of is dit de eerste keer dat je zo’n lesje maakt?</a:t>
            </a:r>
            <a:endParaRPr lang="nl-NL" sz="6600" dirty="0"/>
          </a:p>
        </p:txBody>
      </p:sp>
    </p:spTree>
    <p:extLst>
      <p:ext uri="{BB962C8B-B14F-4D97-AF65-F5344CB8AC3E}">
        <p14:creationId xmlns:p14="http://schemas.microsoft.com/office/powerpoint/2010/main" val="23765544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50) Die vorige zin was best lastig.</a:t>
            </a:r>
            <a:endParaRPr lang="nl-NL" sz="6600" dirty="0"/>
          </a:p>
        </p:txBody>
      </p:sp>
    </p:spTree>
    <p:extLst>
      <p:ext uri="{BB962C8B-B14F-4D97-AF65-F5344CB8AC3E}">
        <p14:creationId xmlns:p14="http://schemas.microsoft.com/office/powerpoint/2010/main" val="23765544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1797433147"/>
              </p:ext>
            </p:extLst>
          </p:nvPr>
        </p:nvGraphicFramePr>
        <p:xfrm>
          <a:off x="179512" y="44624"/>
          <a:ext cx="8712969" cy="6639560"/>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val="20000"/>
                    </a:ext>
                  </a:extLst>
                </a:gridCol>
                <a:gridCol w="4032448">
                  <a:extLst>
                    <a:ext uri="{9D8B030D-6E8A-4147-A177-3AD203B41FA5}">
                      <a16:colId xmlns:a16="http://schemas.microsoft.com/office/drawing/2014/main" val="20001"/>
                    </a:ext>
                  </a:extLst>
                </a:gridCol>
                <a:gridCol w="4248473">
                  <a:extLst>
                    <a:ext uri="{9D8B030D-6E8A-4147-A177-3AD203B41FA5}">
                      <a16:colId xmlns:a16="http://schemas.microsoft.com/office/drawing/2014/main" val="20002"/>
                    </a:ext>
                  </a:extLst>
                </a:gridCol>
              </a:tblGrid>
              <a:tr h="288032">
                <a:tc>
                  <a:txBody>
                    <a:bodyPr/>
                    <a:lstStyle/>
                    <a:p>
                      <a:pPr algn="ctr"/>
                      <a:r>
                        <a:rPr lang="nl-NL" sz="1200" dirty="0" err="1" smtClean="0">
                          <a:solidFill>
                            <a:schemeClr val="tx1"/>
                          </a:solidFill>
                        </a:rPr>
                        <a:t>Nr</a:t>
                      </a:r>
                      <a:r>
                        <a:rPr lang="nl-NL" sz="1200" dirty="0" smtClean="0">
                          <a:solidFill>
                            <a:schemeClr val="tx1"/>
                          </a:solidFill>
                        </a:rPr>
                        <a:t>:</a:t>
                      </a:r>
                      <a:endParaRPr lang="nl-NL"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600" dirty="0" smtClean="0">
                          <a:solidFill>
                            <a:schemeClr val="tx1"/>
                          </a:solidFill>
                        </a:rPr>
                        <a:t>Onderwerp:</a:t>
                      </a:r>
                      <a:endParaRPr lang="nl-NL"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600" dirty="0" smtClean="0">
                          <a:solidFill>
                            <a:schemeClr val="tx1"/>
                          </a:solidFill>
                        </a:rPr>
                        <a:t>Persoonsvorm:</a:t>
                      </a:r>
                      <a:endParaRPr lang="nl-NL"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a:r>
                        <a:rPr lang="nl-NL" sz="1200" dirty="0" smtClean="0">
                          <a:solidFill>
                            <a:schemeClr val="tx1"/>
                          </a:solidFill>
                        </a:rPr>
                        <a:t>1</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de buurman</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wandelt</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nl-NL" sz="1200" dirty="0" smtClean="0">
                          <a:solidFill>
                            <a:schemeClr val="tx1"/>
                          </a:solidFill>
                        </a:rPr>
                        <a:t>2</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zijn hond</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snuffelt</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lang="nl-NL" sz="1200" dirty="0" smtClean="0">
                          <a:solidFill>
                            <a:schemeClr val="tx1"/>
                          </a:solidFill>
                        </a:rPr>
                        <a:t>3</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de hond </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tilt</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a:r>
                        <a:rPr lang="nl-NL" sz="1200" dirty="0" smtClean="0">
                          <a:solidFill>
                            <a:schemeClr val="tx1"/>
                          </a:solidFill>
                        </a:rPr>
                        <a:t>4</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hij</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plast</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lgn="ctr"/>
                      <a:r>
                        <a:rPr lang="nl-NL" sz="1200" dirty="0" smtClean="0">
                          <a:solidFill>
                            <a:schemeClr val="tx1"/>
                          </a:solidFill>
                        </a:rPr>
                        <a:t>5</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onze kat</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loopt</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0840">
                <a:tc>
                  <a:txBody>
                    <a:bodyPr/>
                    <a:lstStyle/>
                    <a:p>
                      <a:pPr algn="ctr"/>
                      <a:r>
                        <a:rPr lang="nl-NL" sz="1200" dirty="0" smtClean="0">
                          <a:solidFill>
                            <a:schemeClr val="tx1"/>
                          </a:solidFill>
                        </a:rPr>
                        <a:t>6</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hij</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blaast</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70840">
                <a:tc>
                  <a:txBody>
                    <a:bodyPr/>
                    <a:lstStyle/>
                    <a:p>
                      <a:pPr algn="ctr"/>
                      <a:r>
                        <a:rPr lang="nl-NL" sz="1200" dirty="0" smtClean="0">
                          <a:solidFill>
                            <a:schemeClr val="tx1"/>
                          </a:solidFill>
                        </a:rPr>
                        <a:t>7</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de hond</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schrikt</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70840">
                <a:tc>
                  <a:txBody>
                    <a:bodyPr/>
                    <a:lstStyle/>
                    <a:p>
                      <a:pPr algn="ctr"/>
                      <a:r>
                        <a:rPr lang="nl-NL" sz="1200" dirty="0" smtClean="0">
                          <a:solidFill>
                            <a:schemeClr val="tx1"/>
                          </a:solidFill>
                        </a:rPr>
                        <a:t>8</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hij</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rent</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70840">
                <a:tc>
                  <a:txBody>
                    <a:bodyPr/>
                    <a:lstStyle/>
                    <a:p>
                      <a:pPr algn="ctr"/>
                      <a:r>
                        <a:rPr lang="nl-NL" sz="1200" dirty="0" smtClean="0">
                          <a:solidFill>
                            <a:schemeClr val="tx1"/>
                          </a:solidFill>
                        </a:rPr>
                        <a:t>9</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hij</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sleept</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70840">
                <a:tc>
                  <a:txBody>
                    <a:bodyPr/>
                    <a:lstStyle/>
                    <a:p>
                      <a:pPr algn="ctr"/>
                      <a:r>
                        <a:rPr lang="nl-NL" sz="1200" dirty="0" smtClean="0">
                          <a:solidFill>
                            <a:schemeClr val="tx1"/>
                          </a:solidFill>
                        </a:rPr>
                        <a:t>10</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ik</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ren</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70840">
                <a:tc>
                  <a:txBody>
                    <a:bodyPr/>
                    <a:lstStyle/>
                    <a:p>
                      <a:pPr algn="ctr"/>
                      <a:r>
                        <a:rPr lang="nl-NL" sz="1200" dirty="0" smtClean="0">
                          <a:solidFill>
                            <a:schemeClr val="tx1"/>
                          </a:solidFill>
                        </a:rPr>
                        <a:t>11</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ik</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liep</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370840">
                <a:tc>
                  <a:txBody>
                    <a:bodyPr/>
                    <a:lstStyle/>
                    <a:p>
                      <a:pPr algn="ctr"/>
                      <a:r>
                        <a:rPr lang="nl-NL" sz="1200" dirty="0" smtClean="0">
                          <a:solidFill>
                            <a:schemeClr val="tx1"/>
                          </a:solidFill>
                        </a:rPr>
                        <a:t>12</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ik</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zag</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370840">
                <a:tc>
                  <a:txBody>
                    <a:bodyPr/>
                    <a:lstStyle/>
                    <a:p>
                      <a:pPr algn="ctr"/>
                      <a:r>
                        <a:rPr lang="nl-NL" sz="1200" dirty="0" smtClean="0">
                          <a:solidFill>
                            <a:schemeClr val="tx1"/>
                          </a:solidFill>
                        </a:rPr>
                        <a:t>13</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het</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gaat</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370840">
                <a:tc>
                  <a:txBody>
                    <a:bodyPr/>
                    <a:lstStyle/>
                    <a:p>
                      <a:pPr algn="ctr"/>
                      <a:r>
                        <a:rPr lang="nl-NL" sz="1200" dirty="0" smtClean="0">
                          <a:solidFill>
                            <a:schemeClr val="tx1"/>
                          </a:solidFill>
                        </a:rPr>
                        <a:t>14</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ik</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vind</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370840">
                <a:tc>
                  <a:txBody>
                    <a:bodyPr/>
                    <a:lstStyle/>
                    <a:p>
                      <a:pPr algn="ctr"/>
                      <a:r>
                        <a:rPr lang="nl-NL" sz="1200" dirty="0" smtClean="0">
                          <a:solidFill>
                            <a:schemeClr val="tx1"/>
                          </a:solidFill>
                        </a:rPr>
                        <a:t>15</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Jij</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smtClean="0">
                          <a:solidFill>
                            <a:schemeClr val="tx1"/>
                          </a:solidFill>
                        </a:rPr>
                        <a:t>ben</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370840">
                <a:tc>
                  <a:txBody>
                    <a:bodyPr/>
                    <a:lstStyle/>
                    <a:p>
                      <a:pPr algn="ctr"/>
                      <a:r>
                        <a:rPr lang="nl-NL" sz="1200" dirty="0" smtClean="0">
                          <a:solidFill>
                            <a:schemeClr val="tx1"/>
                          </a:solidFill>
                        </a:rPr>
                        <a:t>16</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ik</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hoor</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370840">
                <a:tc>
                  <a:txBody>
                    <a:bodyPr/>
                    <a:lstStyle/>
                    <a:p>
                      <a:pPr algn="ctr"/>
                      <a:r>
                        <a:rPr lang="nl-NL" sz="1200" dirty="0" smtClean="0">
                          <a:solidFill>
                            <a:schemeClr val="tx1"/>
                          </a:solidFill>
                        </a:rPr>
                        <a:t>17</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ik</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schrok</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14388404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1873319114"/>
              </p:ext>
            </p:extLst>
          </p:nvPr>
        </p:nvGraphicFramePr>
        <p:xfrm>
          <a:off x="179512" y="116632"/>
          <a:ext cx="8712969" cy="6592312"/>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val="20000"/>
                    </a:ext>
                  </a:extLst>
                </a:gridCol>
                <a:gridCol w="4032448">
                  <a:extLst>
                    <a:ext uri="{9D8B030D-6E8A-4147-A177-3AD203B41FA5}">
                      <a16:colId xmlns:a16="http://schemas.microsoft.com/office/drawing/2014/main" val="20001"/>
                    </a:ext>
                  </a:extLst>
                </a:gridCol>
                <a:gridCol w="4248473">
                  <a:extLst>
                    <a:ext uri="{9D8B030D-6E8A-4147-A177-3AD203B41FA5}">
                      <a16:colId xmlns:a16="http://schemas.microsoft.com/office/drawing/2014/main" val="20002"/>
                    </a:ext>
                  </a:extLst>
                </a:gridCol>
              </a:tblGrid>
              <a:tr h="288032">
                <a:tc>
                  <a:txBody>
                    <a:bodyPr/>
                    <a:lstStyle/>
                    <a:p>
                      <a:pPr algn="ctr"/>
                      <a:r>
                        <a:rPr lang="nl-NL" sz="1200" dirty="0" err="1" smtClean="0">
                          <a:solidFill>
                            <a:schemeClr val="tx1"/>
                          </a:solidFill>
                        </a:rPr>
                        <a:t>Nr</a:t>
                      </a:r>
                      <a:r>
                        <a:rPr lang="nl-NL" sz="1200" dirty="0" smtClean="0">
                          <a:solidFill>
                            <a:schemeClr val="tx1"/>
                          </a:solidFill>
                        </a:rPr>
                        <a:t>:</a:t>
                      </a:r>
                      <a:endParaRPr lang="nl-NL"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200" dirty="0" smtClean="0">
                          <a:solidFill>
                            <a:schemeClr val="tx1"/>
                          </a:solidFill>
                        </a:rPr>
                        <a:t>Onderwerp:</a:t>
                      </a:r>
                      <a:endParaRPr lang="nl-NL"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200" dirty="0" smtClean="0">
                          <a:solidFill>
                            <a:schemeClr val="tx1"/>
                          </a:solidFill>
                        </a:rPr>
                        <a:t>Persoonsvorm:</a:t>
                      </a:r>
                      <a:endParaRPr lang="nl-NL"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a:r>
                        <a:rPr lang="nl-NL" sz="1200" dirty="0" smtClean="0">
                          <a:solidFill>
                            <a:schemeClr val="tx1"/>
                          </a:solidFill>
                        </a:rPr>
                        <a:t>18</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ik</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ren</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nl-NL" sz="1200" dirty="0" smtClean="0">
                          <a:solidFill>
                            <a:schemeClr val="tx1"/>
                          </a:solidFill>
                        </a:rPr>
                        <a:t>19</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er</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hangen</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lang="nl-NL" sz="1200" dirty="0" smtClean="0">
                          <a:solidFill>
                            <a:schemeClr val="tx1"/>
                          </a:solidFill>
                        </a:rPr>
                        <a:t>20</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zie</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jij</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a:r>
                        <a:rPr lang="nl-NL" sz="1200" dirty="0" smtClean="0">
                          <a:solidFill>
                            <a:schemeClr val="tx1"/>
                          </a:solidFill>
                        </a:rPr>
                        <a:t>21</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mode</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is</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lgn="ctr"/>
                      <a:r>
                        <a:rPr lang="nl-NL" sz="1200" dirty="0" smtClean="0">
                          <a:solidFill>
                            <a:schemeClr val="tx1"/>
                          </a:solidFill>
                        </a:rPr>
                        <a:t>22</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mode</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wordt</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0840">
                <a:tc>
                  <a:txBody>
                    <a:bodyPr/>
                    <a:lstStyle/>
                    <a:p>
                      <a:pPr algn="ctr"/>
                      <a:r>
                        <a:rPr lang="nl-NL" sz="1200" dirty="0" smtClean="0">
                          <a:solidFill>
                            <a:schemeClr val="tx1"/>
                          </a:solidFill>
                        </a:rPr>
                        <a:t>22</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het</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ontstaat</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70840">
                <a:tc>
                  <a:txBody>
                    <a:bodyPr/>
                    <a:lstStyle/>
                    <a:p>
                      <a:pPr algn="ctr"/>
                      <a:r>
                        <a:rPr lang="nl-NL" sz="1200" dirty="0" smtClean="0">
                          <a:solidFill>
                            <a:schemeClr val="tx1"/>
                          </a:solidFill>
                        </a:rPr>
                        <a:t>23</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mensen in de modewereld</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proberen</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70840">
                <a:tc>
                  <a:txBody>
                    <a:bodyPr/>
                    <a:lstStyle/>
                    <a:p>
                      <a:pPr algn="ctr"/>
                      <a:r>
                        <a:rPr lang="nl-NL" sz="1200" dirty="0" smtClean="0">
                          <a:solidFill>
                            <a:schemeClr val="tx1"/>
                          </a:solidFill>
                        </a:rPr>
                        <a:t>24</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ze</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houden</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70840">
                <a:tc>
                  <a:txBody>
                    <a:bodyPr/>
                    <a:lstStyle/>
                    <a:p>
                      <a:pPr algn="ctr"/>
                      <a:r>
                        <a:rPr lang="nl-NL" sz="1200" dirty="0" smtClean="0">
                          <a:solidFill>
                            <a:schemeClr val="tx1"/>
                          </a:solidFill>
                        </a:rPr>
                        <a:t>25</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Madonna</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is</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70840">
                <a:tc>
                  <a:txBody>
                    <a:bodyPr/>
                    <a:lstStyle/>
                    <a:p>
                      <a:pPr algn="ctr"/>
                      <a:r>
                        <a:rPr lang="nl-NL" sz="1200" dirty="0" smtClean="0">
                          <a:solidFill>
                            <a:schemeClr val="tx1"/>
                          </a:solidFill>
                        </a:rPr>
                        <a:t>26</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ze</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is</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70840">
                <a:tc>
                  <a:txBody>
                    <a:bodyPr/>
                    <a:lstStyle/>
                    <a:p>
                      <a:pPr algn="ctr"/>
                      <a:r>
                        <a:rPr lang="nl-NL" sz="1200" dirty="0" smtClean="0">
                          <a:solidFill>
                            <a:schemeClr val="tx1"/>
                          </a:solidFill>
                        </a:rPr>
                        <a:t>27</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ze</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is</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370840">
                <a:tc>
                  <a:txBody>
                    <a:bodyPr/>
                    <a:lstStyle/>
                    <a:p>
                      <a:pPr algn="ctr"/>
                      <a:r>
                        <a:rPr lang="nl-NL" sz="1200" dirty="0" smtClean="0">
                          <a:solidFill>
                            <a:schemeClr val="tx1"/>
                          </a:solidFill>
                        </a:rPr>
                        <a:t>28</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veel fans</a:t>
                      </a:r>
                      <a:r>
                        <a:rPr lang="nl-NL" sz="1600" baseline="0" dirty="0" smtClean="0">
                          <a:solidFill>
                            <a:schemeClr val="tx1"/>
                          </a:solidFill>
                        </a:rPr>
                        <a:t> van Madonna</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willen</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370840">
                <a:tc>
                  <a:txBody>
                    <a:bodyPr/>
                    <a:lstStyle/>
                    <a:p>
                      <a:pPr algn="ctr"/>
                      <a:r>
                        <a:rPr lang="nl-NL" sz="1200" dirty="0" smtClean="0">
                          <a:solidFill>
                            <a:schemeClr val="tx1"/>
                          </a:solidFill>
                        </a:rPr>
                        <a:t>29</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de juf</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vertelt</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370840">
                <a:tc>
                  <a:txBody>
                    <a:bodyPr/>
                    <a:lstStyle/>
                    <a:p>
                      <a:pPr algn="ctr"/>
                      <a:r>
                        <a:rPr lang="nl-NL" sz="1200" dirty="0" smtClean="0">
                          <a:solidFill>
                            <a:schemeClr val="tx1"/>
                          </a:solidFill>
                        </a:rPr>
                        <a:t>30</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jullie</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krijgen</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370840">
                <a:tc>
                  <a:txBody>
                    <a:bodyPr/>
                    <a:lstStyle/>
                    <a:p>
                      <a:pPr algn="ctr"/>
                      <a:r>
                        <a:rPr lang="nl-NL" sz="1200" dirty="0" smtClean="0">
                          <a:solidFill>
                            <a:schemeClr val="tx1"/>
                          </a:solidFill>
                        </a:rPr>
                        <a:t>31</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een paar kinderen</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juichen</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370840">
                <a:tc>
                  <a:txBody>
                    <a:bodyPr/>
                    <a:lstStyle/>
                    <a:p>
                      <a:pPr algn="ctr"/>
                      <a:r>
                        <a:rPr lang="nl-NL" sz="1200" dirty="0" smtClean="0">
                          <a:solidFill>
                            <a:schemeClr val="tx1"/>
                          </a:solidFill>
                        </a:rPr>
                        <a:t>32</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de nieuwe leerling</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is</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370840">
                <a:tc>
                  <a:txBody>
                    <a:bodyPr/>
                    <a:lstStyle/>
                    <a:p>
                      <a:pPr algn="ctr"/>
                      <a:r>
                        <a:rPr lang="nl-NL" sz="1200" dirty="0" smtClean="0">
                          <a:solidFill>
                            <a:schemeClr val="tx1"/>
                          </a:solidFill>
                        </a:rPr>
                        <a:t>33</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Sven</a:t>
                      </a:r>
                      <a:r>
                        <a:rPr lang="nl-NL" sz="1600" baseline="0" dirty="0" smtClean="0">
                          <a:solidFill>
                            <a:schemeClr val="tx1"/>
                          </a:solidFill>
                        </a:rPr>
                        <a:t> </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rPr>
                        <a:t>roept</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2899561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840008331"/>
              </p:ext>
            </p:extLst>
          </p:nvPr>
        </p:nvGraphicFramePr>
        <p:xfrm>
          <a:off x="179512" y="149056"/>
          <a:ext cx="8712969" cy="6592312"/>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val="20000"/>
                    </a:ext>
                  </a:extLst>
                </a:gridCol>
                <a:gridCol w="4032448">
                  <a:extLst>
                    <a:ext uri="{9D8B030D-6E8A-4147-A177-3AD203B41FA5}">
                      <a16:colId xmlns:a16="http://schemas.microsoft.com/office/drawing/2014/main" val="20001"/>
                    </a:ext>
                  </a:extLst>
                </a:gridCol>
                <a:gridCol w="4248473">
                  <a:extLst>
                    <a:ext uri="{9D8B030D-6E8A-4147-A177-3AD203B41FA5}">
                      <a16:colId xmlns:a16="http://schemas.microsoft.com/office/drawing/2014/main" val="20002"/>
                    </a:ext>
                  </a:extLst>
                </a:gridCol>
              </a:tblGrid>
              <a:tr h="288032">
                <a:tc>
                  <a:txBody>
                    <a:bodyPr/>
                    <a:lstStyle/>
                    <a:p>
                      <a:pPr algn="ctr"/>
                      <a:r>
                        <a:rPr lang="nl-NL" sz="1200" dirty="0" err="1" smtClean="0">
                          <a:solidFill>
                            <a:schemeClr val="tx1"/>
                          </a:solidFill>
                        </a:rPr>
                        <a:t>Nr</a:t>
                      </a:r>
                      <a:r>
                        <a:rPr lang="nl-NL" sz="1200" dirty="0" smtClean="0">
                          <a:solidFill>
                            <a:schemeClr val="tx1"/>
                          </a:solidFill>
                        </a:rPr>
                        <a:t>:</a:t>
                      </a:r>
                      <a:endParaRPr lang="nl-NL"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200" dirty="0" smtClean="0">
                          <a:solidFill>
                            <a:schemeClr val="tx1"/>
                          </a:solidFill>
                        </a:rPr>
                        <a:t>On49derwerp:</a:t>
                      </a:r>
                      <a:endParaRPr lang="nl-NL"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200" dirty="0" smtClean="0">
                          <a:solidFill>
                            <a:schemeClr val="tx1"/>
                          </a:solidFill>
                        </a:rPr>
                        <a:t>Persoonsvorm:</a:t>
                      </a:r>
                      <a:endParaRPr lang="nl-NL"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a:r>
                        <a:rPr lang="nl-NL" sz="1200" dirty="0" smtClean="0">
                          <a:solidFill>
                            <a:schemeClr val="tx1"/>
                          </a:solidFill>
                        </a:rPr>
                        <a:t>34</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de juf</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kijkt</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nl-NL" sz="1200" dirty="0" smtClean="0">
                          <a:solidFill>
                            <a:schemeClr val="tx1"/>
                          </a:solidFill>
                        </a:rPr>
                        <a:t>35</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wij</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hebben</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lang="nl-NL" sz="1200" dirty="0" smtClean="0">
                          <a:solidFill>
                            <a:schemeClr val="tx1"/>
                          </a:solidFill>
                        </a:rPr>
                        <a:t>36</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ze</a:t>
                      </a:r>
                      <a:r>
                        <a:rPr lang="nl-NL" sz="1600" baseline="0" dirty="0" smtClean="0">
                          <a:solidFill>
                            <a:schemeClr val="tx1"/>
                          </a:solidFill>
                          <a:latin typeface="+mn-lt"/>
                        </a:rPr>
                        <a:t> </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geeft</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a:r>
                        <a:rPr lang="nl-NL" sz="1200" dirty="0" smtClean="0">
                          <a:solidFill>
                            <a:schemeClr val="tx1"/>
                          </a:solidFill>
                        </a:rPr>
                        <a:t>37</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Noor</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is</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lgn="ctr"/>
                      <a:r>
                        <a:rPr lang="nl-NL" sz="1200" dirty="0" smtClean="0">
                          <a:solidFill>
                            <a:schemeClr val="tx1"/>
                          </a:solidFill>
                        </a:rPr>
                        <a:t>38</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hij</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komt</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0840">
                <a:tc>
                  <a:txBody>
                    <a:bodyPr/>
                    <a:lstStyle/>
                    <a:p>
                      <a:pPr algn="ctr"/>
                      <a:r>
                        <a:rPr lang="nl-NL" sz="1200" dirty="0" smtClean="0">
                          <a:solidFill>
                            <a:schemeClr val="tx1"/>
                          </a:solidFill>
                        </a:rPr>
                        <a:t>39</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Judith en Natascha</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steken </a:t>
                      </a:r>
                      <a:r>
                        <a:rPr lang="nl-NL" sz="1600" b="1" u="sng" dirty="0" smtClean="0">
                          <a:solidFill>
                            <a:schemeClr val="tx1"/>
                          </a:solidFill>
                          <a:latin typeface="+mn-lt"/>
                        </a:rPr>
                        <a:t>op</a:t>
                      </a:r>
                      <a:r>
                        <a:rPr lang="nl-NL" sz="1600" u="none" dirty="0" smtClean="0">
                          <a:solidFill>
                            <a:schemeClr val="tx1"/>
                          </a:solidFill>
                          <a:latin typeface="+mn-lt"/>
                        </a:rPr>
                        <a:t> (</a:t>
                      </a:r>
                      <a:r>
                        <a:rPr lang="nl-NL" sz="1600" u="sng" dirty="0" smtClean="0">
                          <a:solidFill>
                            <a:schemeClr val="tx1"/>
                          </a:solidFill>
                          <a:latin typeface="+mn-lt"/>
                        </a:rPr>
                        <a:t>opsteken</a:t>
                      </a:r>
                      <a:r>
                        <a:rPr lang="nl-NL" sz="1600" u="none" dirty="0" smtClean="0">
                          <a:solidFill>
                            <a:schemeClr val="tx1"/>
                          </a:solidFill>
                          <a:latin typeface="+mn-lt"/>
                        </a:rPr>
                        <a:t>)</a:t>
                      </a:r>
                      <a:endParaRPr lang="nl-NL" sz="1600" u="none"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70840">
                <a:tc>
                  <a:txBody>
                    <a:bodyPr/>
                    <a:lstStyle/>
                    <a:p>
                      <a:pPr algn="ctr"/>
                      <a:r>
                        <a:rPr lang="nl-NL" sz="1200" dirty="0" smtClean="0">
                          <a:solidFill>
                            <a:schemeClr val="tx1"/>
                          </a:solidFill>
                        </a:rPr>
                        <a:t>40</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u</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spreekt</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70840">
                <a:tc>
                  <a:txBody>
                    <a:bodyPr/>
                    <a:lstStyle/>
                    <a:p>
                      <a:pPr algn="ctr"/>
                      <a:r>
                        <a:rPr lang="nl-NL" sz="1200" dirty="0" smtClean="0">
                          <a:solidFill>
                            <a:schemeClr val="tx1"/>
                          </a:solidFill>
                        </a:rPr>
                        <a:t>41</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vind</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je</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70840">
                <a:tc>
                  <a:txBody>
                    <a:bodyPr/>
                    <a:lstStyle/>
                    <a:p>
                      <a:pPr algn="ctr"/>
                      <a:r>
                        <a:rPr lang="nl-NL" sz="1200" dirty="0" smtClean="0">
                          <a:solidFill>
                            <a:schemeClr val="tx1"/>
                          </a:solidFill>
                        </a:rPr>
                        <a:t>42</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het onderwerp</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staat</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70840">
                <a:tc>
                  <a:txBody>
                    <a:bodyPr/>
                    <a:lstStyle/>
                    <a:p>
                      <a:pPr algn="ctr"/>
                      <a:r>
                        <a:rPr lang="nl-NL" sz="1200" dirty="0" smtClean="0">
                          <a:solidFill>
                            <a:schemeClr val="tx1"/>
                          </a:solidFill>
                        </a:rPr>
                        <a:t>43</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je</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moet</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70840">
                <a:tc>
                  <a:txBody>
                    <a:bodyPr/>
                    <a:lstStyle/>
                    <a:p>
                      <a:pPr algn="ctr"/>
                      <a:r>
                        <a:rPr lang="nl-NL" sz="1200" dirty="0" smtClean="0">
                          <a:solidFill>
                            <a:schemeClr val="tx1"/>
                          </a:solidFill>
                        </a:rPr>
                        <a:t>44</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de persoonsvorm</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is</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370840">
                <a:tc>
                  <a:txBody>
                    <a:bodyPr/>
                    <a:lstStyle/>
                    <a:p>
                      <a:pPr algn="ctr"/>
                      <a:r>
                        <a:rPr lang="nl-NL" sz="1200" dirty="0" smtClean="0">
                          <a:solidFill>
                            <a:schemeClr val="tx1"/>
                          </a:solidFill>
                        </a:rPr>
                        <a:t>45</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latin typeface="+mn-lt"/>
                        </a:rPr>
                        <a:t>het onderwerp</a:t>
                      </a:r>
                      <a:endParaRPr lang="nl-NL" sz="16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latin typeface="+mn-lt"/>
                        </a:rPr>
                        <a:t>kan</a:t>
                      </a:r>
                      <a:endParaRPr lang="nl-NL" sz="16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370840">
                <a:tc>
                  <a:txBody>
                    <a:bodyPr/>
                    <a:lstStyle/>
                    <a:p>
                      <a:pPr algn="ctr"/>
                      <a:r>
                        <a:rPr lang="nl-NL" sz="1200" dirty="0" smtClean="0">
                          <a:solidFill>
                            <a:schemeClr val="tx1"/>
                          </a:solidFill>
                        </a:rPr>
                        <a:t>46</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kinderen in groep zes, zeven en acht</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moeten</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370840">
                <a:tc>
                  <a:txBody>
                    <a:bodyPr/>
                    <a:lstStyle/>
                    <a:p>
                      <a:pPr algn="ctr"/>
                      <a:r>
                        <a:rPr lang="nl-NL" sz="1200" dirty="0" smtClean="0">
                          <a:solidFill>
                            <a:schemeClr val="tx1"/>
                          </a:solidFill>
                        </a:rPr>
                        <a:t>47</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jullie</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hebben</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370840">
                <a:tc>
                  <a:txBody>
                    <a:bodyPr/>
                    <a:lstStyle/>
                    <a:p>
                      <a:pPr algn="ctr"/>
                      <a:r>
                        <a:rPr lang="nl-NL" sz="1200" dirty="0" smtClean="0">
                          <a:solidFill>
                            <a:schemeClr val="tx1"/>
                          </a:solidFill>
                        </a:rPr>
                        <a:t>48</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de leraren van jullie school</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hebben</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370840">
                <a:tc>
                  <a:txBody>
                    <a:bodyPr/>
                    <a:lstStyle/>
                    <a:p>
                      <a:pPr algn="ctr"/>
                      <a:r>
                        <a:rPr lang="nl-NL" sz="1200" dirty="0" smtClean="0">
                          <a:solidFill>
                            <a:schemeClr val="tx1"/>
                          </a:solidFill>
                        </a:rPr>
                        <a:t>49</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dit</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is</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370840">
                <a:tc>
                  <a:txBody>
                    <a:bodyPr/>
                    <a:lstStyle/>
                    <a:p>
                      <a:pPr algn="ctr"/>
                      <a:r>
                        <a:rPr lang="nl-NL" sz="1200" dirty="0" smtClean="0">
                          <a:solidFill>
                            <a:schemeClr val="tx1"/>
                          </a:solidFill>
                        </a:rPr>
                        <a:t>50</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die vorige zin</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smtClean="0">
                          <a:solidFill>
                            <a:schemeClr val="tx1"/>
                          </a:solidFill>
                          <a:latin typeface="+mn-lt"/>
                        </a:rPr>
                        <a:t>was</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3489257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1) </a:t>
            </a:r>
            <a:r>
              <a:rPr lang="nl-NL" sz="6600" dirty="0"/>
              <a:t>De buurman wandelt met zijn hond.</a:t>
            </a:r>
          </a:p>
        </p:txBody>
      </p:sp>
    </p:spTree>
    <p:extLst>
      <p:ext uri="{BB962C8B-B14F-4D97-AF65-F5344CB8AC3E}">
        <p14:creationId xmlns:p14="http://schemas.microsoft.com/office/powerpoint/2010/main" val="9701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2) Zijn hond snuffelt aan een boom.</a:t>
            </a:r>
            <a:endParaRPr lang="nl-NL" sz="6600" dirty="0"/>
          </a:p>
        </p:txBody>
      </p:sp>
    </p:spTree>
    <p:extLst>
      <p:ext uri="{BB962C8B-B14F-4D97-AF65-F5344CB8AC3E}">
        <p14:creationId xmlns:p14="http://schemas.microsoft.com/office/powerpoint/2010/main" val="508395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3</a:t>
            </a:r>
            <a:r>
              <a:rPr lang="nl-NL" sz="6600" dirty="0" smtClean="0"/>
              <a:t>) Langzaam tilt de hond zijn poot op.</a:t>
            </a:r>
            <a:endParaRPr lang="nl-NL" sz="6600" dirty="0"/>
          </a:p>
        </p:txBody>
      </p:sp>
    </p:spTree>
    <p:extLst>
      <p:ext uri="{BB962C8B-B14F-4D97-AF65-F5344CB8AC3E}">
        <p14:creationId xmlns:p14="http://schemas.microsoft.com/office/powerpoint/2010/main" val="508395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smtClean="0"/>
              <a:t>4) Hij plast tegen de boom aan.</a:t>
            </a:r>
            <a:endParaRPr lang="nl-NL" sz="6600" dirty="0"/>
          </a:p>
        </p:txBody>
      </p:sp>
    </p:spTree>
    <p:extLst>
      <p:ext uri="{BB962C8B-B14F-4D97-AF65-F5344CB8AC3E}">
        <p14:creationId xmlns:p14="http://schemas.microsoft.com/office/powerpoint/2010/main" val="255751572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910</Words>
  <Application>Microsoft Office PowerPoint</Application>
  <PresentationFormat>Diavoorstelling (4:3)</PresentationFormat>
  <Paragraphs>287</Paragraphs>
  <Slides>58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58</vt:i4>
      </vt:variant>
    </vt:vector>
  </HeadingPairs>
  <TitlesOfParts>
    <vt:vector size="62" baseType="lpstr">
      <vt:lpstr>Arial</vt:lpstr>
      <vt:lpstr>Calibri</vt:lpstr>
      <vt:lpstr>Calibri Light</vt:lpstr>
      <vt:lpstr>Kantoorthema</vt:lpstr>
      <vt:lpstr>Zweeds renspel groep 5 /6 Onderwerp &amp; persoonsvorm</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Zweeds renspel groep 5 /6 Onderwerp &amp; persoonsvorm</dc:title>
  <dc:creator>A.Petit</dc:creator>
  <cp:lastModifiedBy>Arianne Petit</cp:lastModifiedBy>
  <cp:revision>11</cp:revision>
  <dcterms:created xsi:type="dcterms:W3CDTF">2018-01-22T20:49:15Z</dcterms:created>
  <dcterms:modified xsi:type="dcterms:W3CDTF">2018-01-23T07:19:18Z</dcterms:modified>
</cp:coreProperties>
</file>