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315" r:id="rId37"/>
    <p:sldId id="316"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05" autoAdjust="0"/>
  </p:normalViewPr>
  <p:slideViewPr>
    <p:cSldViewPr>
      <p:cViewPr varScale="1">
        <p:scale>
          <a:sx n="66" d="100"/>
          <a:sy n="66" d="100"/>
        </p:scale>
        <p:origin x="636" y="66"/>
      </p:cViewPr>
      <p:guideLst>
        <p:guide orient="horz" pos="2160"/>
        <p:guide pos="2880"/>
      </p:guideLst>
    </p:cSldViewPr>
  </p:slideViewPr>
  <p:outlineViewPr>
    <p:cViewPr>
      <p:scale>
        <a:sx n="33" d="100"/>
        <a:sy n="33" d="100"/>
      </p:scale>
      <p:origin x="0" y="4656"/>
    </p:cViewPr>
  </p:outlineViewPr>
  <p:notesTextViewPr>
    <p:cViewPr>
      <p:scale>
        <a:sx n="1" d="1"/>
        <a:sy n="1" d="1"/>
      </p:scale>
      <p:origin x="0" y="0"/>
    </p:cViewPr>
  </p:notesTextViewPr>
  <p:sorterViewPr>
    <p:cViewPr>
      <p:scale>
        <a:sx n="200" d="100"/>
        <a:sy n="200" d="100"/>
      </p:scale>
      <p:origin x="0" y="41323"/>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4EDF3173-D434-45F0-8BD8-968BC1C2A932}" type="datetimeFigureOut">
              <a:rPr lang="nl-NL" smtClean="0"/>
              <a:t>23-1-2018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691313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EDF3173-D434-45F0-8BD8-968BC1C2A932}" type="datetimeFigureOut">
              <a:rPr lang="nl-NL" smtClean="0"/>
              <a:t>23-1-2018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2874257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EDF3173-D434-45F0-8BD8-968BC1C2A932}" type="datetimeFigureOut">
              <a:rPr lang="nl-NL" smtClean="0"/>
              <a:t>23-1-2018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3018405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EDF3173-D434-45F0-8BD8-968BC1C2A932}" type="datetimeFigureOut">
              <a:rPr lang="nl-NL" smtClean="0"/>
              <a:t>23-1-2018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931568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4EDF3173-D434-45F0-8BD8-968BC1C2A932}" type="datetimeFigureOut">
              <a:rPr lang="nl-NL" smtClean="0"/>
              <a:t>23-1-2018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2250771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4EDF3173-D434-45F0-8BD8-968BC1C2A932}" type="datetimeFigureOut">
              <a:rPr lang="nl-NL" smtClean="0"/>
              <a:t>23-1-2018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658327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4EDF3173-D434-45F0-8BD8-968BC1C2A932}" type="datetimeFigureOut">
              <a:rPr lang="nl-NL" smtClean="0"/>
              <a:t>23-1-2018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652401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4EDF3173-D434-45F0-8BD8-968BC1C2A932}" type="datetimeFigureOut">
              <a:rPr lang="nl-NL" smtClean="0"/>
              <a:t>23-1-2018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08610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EDF3173-D434-45F0-8BD8-968BC1C2A932}" type="datetimeFigureOut">
              <a:rPr lang="nl-NL" smtClean="0"/>
              <a:t>23-1-2018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1059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EDF3173-D434-45F0-8BD8-968BC1C2A932}" type="datetimeFigureOut">
              <a:rPr lang="nl-NL" smtClean="0"/>
              <a:t>23-1-2018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392179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EDF3173-D434-45F0-8BD8-968BC1C2A932}" type="datetimeFigureOut">
              <a:rPr lang="nl-NL" smtClean="0"/>
              <a:t>23-1-2018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239173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DF3173-D434-45F0-8BD8-968BC1C2A932}" type="datetimeFigureOut">
              <a:rPr lang="nl-NL" smtClean="0"/>
              <a:t>23-1-2018</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1086E1-07BC-45AB-BA13-4AD92B530158}" type="slidenum">
              <a:rPr lang="nl-NL" smtClean="0"/>
              <a:t>‹nr.›</a:t>
            </a:fld>
            <a:endParaRPr lang="nl-NL"/>
          </a:p>
        </p:txBody>
      </p:sp>
    </p:spTree>
    <p:extLst>
      <p:ext uri="{BB962C8B-B14F-4D97-AF65-F5344CB8AC3E}">
        <p14:creationId xmlns:p14="http://schemas.microsoft.com/office/powerpoint/2010/main" val="1148600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noGrp="1"/>
          </p:cNvSpPr>
          <p:nvPr>
            <p:ph type="ctrTitle"/>
          </p:nvPr>
        </p:nvSpPr>
        <p:spPr>
          <a:xfrm>
            <a:off x="1143000" y="1122363"/>
            <a:ext cx="6858000" cy="2387600"/>
          </a:xfrm>
        </p:spPr>
        <p:txBody>
          <a:bodyPr/>
          <a:lstStyle/>
          <a:p>
            <a:pPr eaLnBrk="1" hangingPunct="1"/>
            <a:r>
              <a:rPr altLang="nl-NL" dirty="0" err="1" smtClean="0">
                <a:latin typeface="Calibri Light" pitchFamily="34" charset="0"/>
              </a:rPr>
              <a:t>Zweeds</a:t>
            </a:r>
            <a:r>
              <a:rPr altLang="nl-NL" dirty="0" smtClean="0">
                <a:latin typeface="Calibri Light" pitchFamily="34" charset="0"/>
              </a:rPr>
              <a:t> </a:t>
            </a:r>
            <a:r>
              <a:rPr altLang="nl-NL" dirty="0" err="1" smtClean="0">
                <a:latin typeface="Calibri Light" pitchFamily="34" charset="0"/>
              </a:rPr>
              <a:t>renspel</a:t>
            </a:r>
            <a:r>
              <a:rPr altLang="nl-NL" dirty="0" smtClean="0">
                <a:latin typeface="Calibri Light" pitchFamily="34" charset="0"/>
              </a:rPr>
              <a:t/>
            </a:r>
            <a:br>
              <a:rPr altLang="nl-NL" dirty="0" smtClean="0">
                <a:latin typeface="Calibri Light" pitchFamily="34" charset="0"/>
              </a:rPr>
            </a:br>
            <a:r>
              <a:rPr lang="nl-NL" altLang="nl-NL" dirty="0" smtClean="0">
                <a:latin typeface="Calibri Light" pitchFamily="34" charset="0"/>
              </a:rPr>
              <a:t>groep 5 /6</a:t>
            </a:r>
            <a:br>
              <a:rPr lang="nl-NL" altLang="nl-NL" dirty="0" smtClean="0">
                <a:latin typeface="Calibri Light" pitchFamily="34" charset="0"/>
              </a:rPr>
            </a:br>
            <a:r>
              <a:rPr lang="nl-NL" altLang="nl-NL" dirty="0" smtClean="0">
                <a:latin typeface="Calibri Light" pitchFamily="34" charset="0"/>
              </a:rPr>
              <a:t>Onderwerp &amp; persoonsvorm</a:t>
            </a:r>
            <a:endParaRPr altLang="nl-NL" dirty="0" smtClean="0">
              <a:latin typeface="Calibri Light" pitchFamily="34" charset="0"/>
            </a:endParaRPr>
          </a:p>
        </p:txBody>
      </p:sp>
    </p:spTree>
    <p:extLst>
      <p:ext uri="{BB962C8B-B14F-4D97-AF65-F5344CB8AC3E}">
        <p14:creationId xmlns:p14="http://schemas.microsoft.com/office/powerpoint/2010/main" val="3361243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5) Onze kat loopt naar de hond toe.</a:t>
            </a:r>
            <a:endParaRPr lang="nl-NL" sz="6600" dirty="0"/>
          </a:p>
        </p:txBody>
      </p:sp>
    </p:spTree>
    <p:extLst>
      <p:ext uri="{BB962C8B-B14F-4D97-AF65-F5344CB8AC3E}">
        <p14:creationId xmlns:p14="http://schemas.microsoft.com/office/powerpoint/2010/main" val="2557515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6) Hij blaast naar de hond.</a:t>
            </a:r>
            <a:endParaRPr lang="nl-NL" sz="6600" dirty="0"/>
          </a:p>
        </p:txBody>
      </p:sp>
    </p:spTree>
    <p:extLst>
      <p:ext uri="{BB962C8B-B14F-4D97-AF65-F5344CB8AC3E}">
        <p14:creationId xmlns:p14="http://schemas.microsoft.com/office/powerpoint/2010/main" val="2557515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smtClean="0"/>
              <a:t>7) De hond schrikt erg.</a:t>
            </a:r>
            <a:endParaRPr lang="nl-NL" sz="6600" dirty="0"/>
          </a:p>
        </p:txBody>
      </p:sp>
    </p:spTree>
    <p:extLst>
      <p:ext uri="{BB962C8B-B14F-4D97-AF65-F5344CB8AC3E}">
        <p14:creationId xmlns:p14="http://schemas.microsoft.com/office/powerpoint/2010/main" val="2557515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8) Met zijn staart tussen de poten rent hij weg.</a:t>
            </a:r>
            <a:endParaRPr lang="nl-NL" sz="6600" dirty="0"/>
          </a:p>
        </p:txBody>
      </p:sp>
    </p:spTree>
    <p:extLst>
      <p:ext uri="{BB962C8B-B14F-4D97-AF65-F5344CB8AC3E}">
        <p14:creationId xmlns:p14="http://schemas.microsoft.com/office/powerpoint/2010/main" val="2557515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9) Hij sleept de buurman achter zich aan.</a:t>
            </a:r>
            <a:endParaRPr lang="nl-NL" sz="6600" dirty="0"/>
          </a:p>
        </p:txBody>
      </p:sp>
    </p:spTree>
    <p:extLst>
      <p:ext uri="{BB962C8B-B14F-4D97-AF65-F5344CB8AC3E}">
        <p14:creationId xmlns:p14="http://schemas.microsoft.com/office/powerpoint/2010/main" val="2557515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smtClean="0"/>
              <a:t>10) Ik ren snel naar huis.</a:t>
            </a:r>
            <a:endParaRPr lang="nl-NL" sz="6600" dirty="0"/>
          </a:p>
        </p:txBody>
      </p:sp>
    </p:spTree>
    <p:extLst>
      <p:ext uri="{BB962C8B-B14F-4D97-AF65-F5344CB8AC3E}">
        <p14:creationId xmlns:p14="http://schemas.microsoft.com/office/powerpoint/2010/main" val="2557515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11) Ik liep net langs een spookhuis.</a:t>
            </a:r>
            <a:endParaRPr lang="nl-NL" sz="6600" dirty="0"/>
          </a:p>
        </p:txBody>
      </p:sp>
    </p:spTree>
    <p:extLst>
      <p:ext uri="{BB962C8B-B14F-4D97-AF65-F5344CB8AC3E}">
        <p14:creationId xmlns:p14="http://schemas.microsoft.com/office/powerpoint/2010/main" val="2557515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12) Ik zag geheimzinnige lichtflitsen.</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13) Straks gaat het onweren.</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smtClean="0"/>
              <a:t>14) Ik vind onweer eng.</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kstvak 3"/>
          <p:cNvSpPr txBox="1">
            <a:spLocks noChangeArrowheads="1"/>
          </p:cNvSpPr>
          <p:nvPr/>
        </p:nvSpPr>
        <p:spPr bwMode="auto">
          <a:xfrm>
            <a:off x="264319" y="66675"/>
            <a:ext cx="3771900" cy="724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nl-NL" altLang="nl-NL" sz="1500" b="1" dirty="0"/>
              <a:t>Zweeds </a:t>
            </a:r>
            <a:r>
              <a:rPr lang="nl-NL" altLang="nl-NL" sz="1500" b="1" dirty="0" err="1"/>
              <a:t>renspel</a:t>
            </a:r>
            <a:endParaRPr lang="nl-NL" altLang="nl-NL" sz="1500" dirty="0"/>
          </a:p>
          <a:p>
            <a:r>
              <a:rPr lang="nl-NL" altLang="nl-NL" sz="1500" dirty="0"/>
              <a:t>Het Zweeds </a:t>
            </a:r>
            <a:r>
              <a:rPr lang="nl-NL" altLang="nl-NL" sz="1500" dirty="0" err="1"/>
              <a:t>renspel</a:t>
            </a:r>
            <a:r>
              <a:rPr lang="nl-NL" altLang="nl-NL" sz="1500" dirty="0"/>
              <a:t> of ook wel Zweeds loopspel genaamd, wellicht zelfs een verbastering van het zweet-loopspel is een actief ren- en vragenspel.</a:t>
            </a:r>
          </a:p>
          <a:p>
            <a:r>
              <a:rPr lang="nl-NL" altLang="nl-NL" sz="1500" dirty="0"/>
              <a:t>Op een open terrein met bomen rondom zijn genummerde kaartjes - op volgorde of willekeurig - opgehangen met vragen. Bij elke vraag zijn drie mogelijke antwoorden gegeven.</a:t>
            </a:r>
            <a:br>
              <a:rPr lang="nl-NL" altLang="nl-NL" sz="1500" dirty="0"/>
            </a:br>
            <a:r>
              <a:rPr lang="nl-NL" altLang="nl-NL" sz="1500" dirty="0"/>
              <a:t>De groep spelers is verdeeld in tweetallen. Er wordt gestart vanaf een centraal punt in het midden van een terrein. Eén speler van het tweetal blijft achter, de ander gaat op zoek naar het nummer van de vraag die hij moet beantwoorden. Hij leest de vraag en kijkt welke oplossing erbij hoort.</a:t>
            </a:r>
            <a:br>
              <a:rPr lang="nl-NL" altLang="nl-NL" sz="1500" dirty="0"/>
            </a:br>
            <a:r>
              <a:rPr lang="nl-NL" altLang="nl-NL" sz="1500" dirty="0"/>
              <a:t>Met dit antwoord rent hij terug, schrijft dit antwoord op het antwoordenblad, terwijl zijn partner al weer op zoek gaat naar de volgende vraag.</a:t>
            </a:r>
            <a:br>
              <a:rPr lang="nl-NL" altLang="nl-NL" sz="1500" dirty="0"/>
            </a:br>
            <a:r>
              <a:rPr lang="nl-NL" altLang="nl-NL" sz="1500" dirty="0" smtClean="0"/>
              <a:t>Je </a:t>
            </a:r>
            <a:r>
              <a:rPr lang="nl-NL" altLang="nl-NL" sz="1500" dirty="0"/>
              <a:t>kunt de kinderen individueel laten spelen of in groepjes verdelen. Het eerste groepje begint bij vraag 1, het volgende groepje bij vraag 3, de volgende bij vraag 5 etc. Het derde groepje begint dus bij vraag 5. Daarna gaan ze op zoek naar 6 tot ze bij de laatste vraag zijn aangekomen. Daarna gaan ze verder met 1 tot en met 4. De groepjes kunnen op deze manier tegelijk starten.</a:t>
            </a:r>
          </a:p>
          <a:p>
            <a:r>
              <a:rPr lang="nl-NL" altLang="nl-NL" sz="1500" b="1" dirty="0"/>
              <a:t> </a:t>
            </a:r>
            <a:endParaRPr lang="nl-NL" altLang="nl-NL" sz="1500" dirty="0"/>
          </a:p>
          <a:p>
            <a:r>
              <a:rPr lang="nl-NL" altLang="nl-NL" sz="1500" b="1" dirty="0"/>
              <a:t> </a:t>
            </a:r>
            <a:endParaRPr lang="nl-NL" altLang="nl-NL" sz="1500" dirty="0"/>
          </a:p>
        </p:txBody>
      </p:sp>
      <p:sp>
        <p:nvSpPr>
          <p:cNvPr id="3075" name="Tekstvak 4"/>
          <p:cNvSpPr txBox="1">
            <a:spLocks noChangeArrowheads="1"/>
          </p:cNvSpPr>
          <p:nvPr/>
        </p:nvSpPr>
        <p:spPr bwMode="auto">
          <a:xfrm>
            <a:off x="4500562" y="66676"/>
            <a:ext cx="4500563"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nl-NL" altLang="nl-NL" sz="1500" u="sng" dirty="0"/>
              <a:t>Voorbereiding:</a:t>
            </a:r>
            <a:endParaRPr lang="nl-NL" altLang="nl-NL" sz="1500" dirty="0"/>
          </a:p>
          <a:p>
            <a:r>
              <a:rPr lang="nl-NL" altLang="nl-NL" sz="1500" dirty="0" smtClean="0"/>
              <a:t>Print de opgaven uit. Kopieer </a:t>
            </a:r>
            <a:r>
              <a:rPr lang="nl-NL" altLang="nl-NL" sz="1500" dirty="0"/>
              <a:t>voldoende antwoordkaarten</a:t>
            </a:r>
            <a:r>
              <a:rPr lang="nl-NL" altLang="nl-NL" sz="1500" dirty="0" smtClean="0"/>
              <a:t>. De </a:t>
            </a:r>
            <a:r>
              <a:rPr lang="nl-NL" altLang="nl-NL" sz="1500" dirty="0"/>
              <a:t>vragen worden her en der (en vooral in de verkeerde volgorde) opgehangen. Bij voorkeur in een speeltuin, bosgebied of een plaats met meerdere ruimtes.</a:t>
            </a:r>
          </a:p>
          <a:p>
            <a:endParaRPr lang="nl-NL" altLang="nl-NL" sz="1500" u="sng" dirty="0"/>
          </a:p>
          <a:p>
            <a:r>
              <a:rPr lang="nl-NL" altLang="nl-NL" sz="1500" u="sng" dirty="0" smtClean="0"/>
              <a:t>Puntentelling</a:t>
            </a:r>
            <a:r>
              <a:rPr lang="nl-NL" altLang="nl-NL" sz="1500" u="sng" dirty="0"/>
              <a:t>:</a:t>
            </a:r>
            <a:r>
              <a:rPr lang="nl-NL" altLang="nl-NL" sz="1500" dirty="0"/>
              <a:t> </a:t>
            </a:r>
          </a:p>
          <a:p>
            <a:r>
              <a:rPr lang="nl-NL" altLang="nl-NL" sz="1500" dirty="0"/>
              <a:t>Per goed beantwoorde vraag een punt </a:t>
            </a:r>
            <a:r>
              <a:rPr lang="nl-NL" altLang="nl-NL" sz="1500" dirty="0" smtClean="0"/>
              <a:t>(+ </a:t>
            </a:r>
            <a:r>
              <a:rPr lang="nl-NL" altLang="nl-NL" sz="1500" err="1" smtClean="0"/>
              <a:t>evt</a:t>
            </a:r>
            <a:r>
              <a:rPr lang="nl-NL" altLang="nl-NL" sz="1500" smtClean="0"/>
              <a:t>.: </a:t>
            </a:r>
            <a:r>
              <a:rPr lang="nl-NL" altLang="nl-NL" sz="1500" dirty="0"/>
              <a:t>het groepje dat als eerste binnenkwam krijgt 5 bonuspunten, het tweede groepje 3 en het derde </a:t>
            </a:r>
            <a:r>
              <a:rPr lang="nl-NL" altLang="nl-NL" sz="1500"/>
              <a:t>1</a:t>
            </a:r>
            <a:r>
              <a:rPr lang="nl-NL" altLang="nl-NL" sz="1500" smtClean="0"/>
              <a:t>.)</a:t>
            </a:r>
            <a:endParaRPr lang="nl-NL" altLang="nl-NL" sz="1500" dirty="0"/>
          </a:p>
          <a:p>
            <a:r>
              <a:rPr lang="nl-NL" altLang="nl-NL" sz="1500" dirty="0"/>
              <a:t> </a:t>
            </a:r>
          </a:p>
          <a:p>
            <a:r>
              <a:rPr lang="nl-NL" altLang="nl-NL" sz="1500" u="sng" dirty="0" smtClean="0"/>
              <a:t>Variaties:</a:t>
            </a:r>
          </a:p>
          <a:p>
            <a:r>
              <a:rPr lang="nl-NL" altLang="nl-NL" sz="1500" dirty="0" smtClean="0"/>
              <a:t>Laat de groepjes overleggen voor ze het antwoord opschrijven.</a:t>
            </a:r>
            <a:endParaRPr lang="nl-NL" altLang="nl-NL" sz="1500" dirty="0"/>
          </a:p>
          <a:p>
            <a:r>
              <a:rPr lang="nl-NL" altLang="nl-NL" sz="1500" dirty="0"/>
              <a:t>Laat in tweetallen een vraag bedenken. Schrijf daarna de vraagnummers erop. Laat elk groepje zijn vraag ergens ophangen. Daarna kun je het zo spelen als hierboven</a:t>
            </a:r>
            <a:r>
              <a:rPr lang="nl-NL" altLang="nl-NL" sz="1500" dirty="0" smtClean="0"/>
              <a:t>.</a:t>
            </a:r>
            <a:endParaRPr lang="nl-NL" altLang="nl-NL" sz="1500" dirty="0"/>
          </a:p>
        </p:txBody>
      </p:sp>
    </p:spTree>
    <p:extLst>
      <p:ext uri="{BB962C8B-B14F-4D97-AF65-F5344CB8AC3E}">
        <p14:creationId xmlns:p14="http://schemas.microsoft.com/office/powerpoint/2010/main" val="263461767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15) Ben jij bang voor onweer?</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16) Ik hoor een harde donderslag.</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17) Daar schrok ik ontzettend van.</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18) Ik ren zo snel mogelijk naar huis.</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19) Hangen er hippe kleren in jouw kast?</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20) Dan zie jij er waarschijnlijk heel modieus uit.</a:t>
            </a:r>
            <a:endParaRPr lang="nl-NL" sz="6600" dirty="0"/>
          </a:p>
        </p:txBody>
      </p:sp>
    </p:spTree>
    <p:extLst>
      <p:ext uri="{BB962C8B-B14F-4D97-AF65-F5344CB8AC3E}">
        <p14:creationId xmlns:p14="http://schemas.microsoft.com/office/powerpoint/2010/main" val="1262650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21) Mode is eigenlijk een gek iets.</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smtClean="0"/>
              <a:t>22) Mode wordt gemaakt, maar het ontstaat ook vanzelf. (</a:t>
            </a:r>
            <a:r>
              <a:rPr lang="nl-NL" sz="6600" u="sng" dirty="0" smtClean="0"/>
              <a:t>2x!</a:t>
            </a:r>
            <a:r>
              <a:rPr lang="nl-NL" sz="6600" dirty="0" smtClean="0"/>
              <a:t>)</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692696"/>
            <a:ext cx="8712968" cy="5170646"/>
          </a:xfrm>
          <a:prstGeom prst="rect">
            <a:avLst/>
          </a:prstGeom>
          <a:noFill/>
        </p:spPr>
        <p:txBody>
          <a:bodyPr wrap="square" rtlCol="0">
            <a:spAutoFit/>
          </a:bodyPr>
          <a:lstStyle/>
          <a:p>
            <a:r>
              <a:rPr lang="nl-NL" sz="6600" dirty="0" smtClean="0"/>
              <a:t>23) Mensen in de modewereld proberen ervoor te zorgen dat bepaalde kleding in de mode komt.</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24) Ze houden daarvoor vaak hun idool in de gaten.</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2761498614"/>
              </p:ext>
            </p:extLst>
          </p:nvPr>
        </p:nvGraphicFramePr>
        <p:xfrm>
          <a:off x="179512" y="77048"/>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smtClean="0">
                          <a:solidFill>
                            <a:schemeClr val="tx1"/>
                          </a:solidFill>
                        </a:rPr>
                        <a:t>Nr</a:t>
                      </a:r>
                      <a:r>
                        <a:rPr lang="nl-NL" sz="1200" dirty="0" smtClean="0">
                          <a:solidFill>
                            <a:schemeClr val="tx1"/>
                          </a:solidFill>
                        </a:rPr>
                        <a:t>:</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Onderwerp:</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Persoonsvorm:</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smtClean="0">
                          <a:solidFill>
                            <a:schemeClr val="tx1"/>
                          </a:solidFill>
                        </a:rPr>
                        <a:t>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smtClean="0">
                          <a:solidFill>
                            <a:schemeClr val="tx1"/>
                          </a:solidFill>
                        </a:rPr>
                        <a:t>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smtClean="0">
                          <a:solidFill>
                            <a:schemeClr val="tx1"/>
                          </a:solidFill>
                        </a:rPr>
                        <a:t>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smtClean="0">
                          <a:solidFill>
                            <a:schemeClr val="tx1"/>
                          </a:solidFill>
                        </a:rPr>
                        <a:t>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smtClean="0">
                          <a:solidFill>
                            <a:schemeClr val="tx1"/>
                          </a:solidFill>
                        </a:rPr>
                        <a:t>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smtClean="0">
                          <a:solidFill>
                            <a:schemeClr val="tx1"/>
                          </a:solidFill>
                        </a:rPr>
                        <a:t>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smtClean="0">
                          <a:solidFill>
                            <a:schemeClr val="tx1"/>
                          </a:solidFill>
                        </a:rPr>
                        <a:t>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smtClean="0">
                          <a:solidFill>
                            <a:schemeClr val="tx1"/>
                          </a:solidFill>
                        </a:rPr>
                        <a:t>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smtClean="0">
                          <a:solidFill>
                            <a:schemeClr val="tx1"/>
                          </a:solidFill>
                        </a:rPr>
                        <a:t>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smtClean="0">
                          <a:solidFill>
                            <a:schemeClr val="tx1"/>
                          </a:solidFill>
                        </a:rPr>
                        <a:t>10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smtClean="0">
                          <a:solidFill>
                            <a:schemeClr val="tx1"/>
                          </a:solidFill>
                        </a:rPr>
                        <a:t>11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smtClean="0">
                          <a:solidFill>
                            <a:schemeClr val="tx1"/>
                          </a:solidFill>
                        </a:rPr>
                        <a:t>12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smtClean="0">
                          <a:solidFill>
                            <a:schemeClr val="tx1"/>
                          </a:solidFill>
                        </a:rPr>
                        <a:t>13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smtClean="0">
                          <a:solidFill>
                            <a:schemeClr val="tx1"/>
                          </a:solidFill>
                        </a:rPr>
                        <a:t>14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smtClean="0">
                          <a:solidFill>
                            <a:schemeClr val="tx1"/>
                          </a:solidFill>
                        </a:rPr>
                        <a:t>15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smtClean="0">
                          <a:solidFill>
                            <a:schemeClr val="tx1"/>
                          </a:solidFill>
                        </a:rPr>
                        <a:t>16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smtClean="0">
                          <a:solidFill>
                            <a:schemeClr val="tx1"/>
                          </a:solidFill>
                        </a:rPr>
                        <a:t>17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832777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25) Zo’n idool is bijvoorbeeld Madonna.</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26) Ze is al heel lang zangeres.</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27) Ze is al vaak van stijl veranderd.</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smtClean="0"/>
              <a:t>28) Veel fans van Madonna willen net zulke kleren dragen als zij.</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29) Maandagochtend vertelt de juf een spannend nieuwtje.</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30) “Jullie krijgen een nieuw klasgenootje.”</a:t>
            </a:r>
            <a:endParaRPr lang="nl-NL" sz="6600" dirty="0"/>
          </a:p>
        </p:txBody>
      </p:sp>
    </p:spTree>
    <p:extLst>
      <p:ext uri="{BB962C8B-B14F-4D97-AF65-F5344CB8AC3E}">
        <p14:creationId xmlns:p14="http://schemas.microsoft.com/office/powerpoint/2010/main" val="27637961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31) Een paar </a:t>
            </a:r>
            <a:r>
              <a:rPr lang="nl-NL" sz="6600" smtClean="0"/>
              <a:t>kinderen juichen.</a:t>
            </a:r>
            <a:endParaRPr lang="nl-NL" sz="6600" dirty="0"/>
          </a:p>
        </p:txBody>
      </p:sp>
    </p:spTree>
    <p:extLst>
      <p:ext uri="{BB962C8B-B14F-4D97-AF65-F5344CB8AC3E}">
        <p14:creationId xmlns:p14="http://schemas.microsoft.com/office/powerpoint/2010/main" val="39034104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32) “Is de nieuwe leerling een jongen of een meisje?”</a:t>
            </a:r>
            <a:endParaRPr lang="nl-NL" sz="6600" dirty="0"/>
          </a:p>
        </p:txBody>
      </p:sp>
    </p:spTree>
    <p:extLst>
      <p:ext uri="{BB962C8B-B14F-4D97-AF65-F5344CB8AC3E}">
        <p14:creationId xmlns:p14="http://schemas.microsoft.com/office/powerpoint/2010/main" val="11476806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33) Sven roept alweer door de klas.</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smtClean="0"/>
              <a:t>34) De juf kijkt boos.</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2331459349"/>
              </p:ext>
            </p:extLst>
          </p:nvPr>
        </p:nvGraphicFramePr>
        <p:xfrm>
          <a:off x="179512" y="116632"/>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smtClean="0">
                          <a:solidFill>
                            <a:schemeClr val="tx1"/>
                          </a:solidFill>
                        </a:rPr>
                        <a:t>Nr</a:t>
                      </a:r>
                      <a:r>
                        <a:rPr lang="nl-NL" sz="1200" dirty="0" smtClean="0">
                          <a:solidFill>
                            <a:schemeClr val="tx1"/>
                          </a:solidFill>
                        </a:rPr>
                        <a:t>:</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Onderwerp:</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Persoonsvorm:</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smtClean="0">
                          <a:solidFill>
                            <a:schemeClr val="tx1"/>
                          </a:solidFill>
                        </a:rPr>
                        <a:t>18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smtClean="0">
                          <a:solidFill>
                            <a:schemeClr val="tx1"/>
                          </a:solidFill>
                        </a:rPr>
                        <a:t>19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smtClean="0">
                          <a:solidFill>
                            <a:schemeClr val="tx1"/>
                          </a:solidFill>
                        </a:rPr>
                        <a:t>20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smtClean="0">
                          <a:solidFill>
                            <a:schemeClr val="tx1"/>
                          </a:solidFill>
                        </a:rPr>
                        <a:t>21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smtClean="0">
                          <a:solidFill>
                            <a:schemeClr val="tx1"/>
                          </a:solidFill>
                        </a:rPr>
                        <a:t>22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smtClean="0">
                          <a:solidFill>
                            <a:schemeClr val="tx1"/>
                          </a:solidFill>
                        </a:rPr>
                        <a:t>22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smtClean="0">
                          <a:solidFill>
                            <a:schemeClr val="tx1"/>
                          </a:solidFill>
                        </a:rPr>
                        <a:t>23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smtClean="0">
                          <a:solidFill>
                            <a:schemeClr val="tx1"/>
                          </a:solidFill>
                        </a:rPr>
                        <a:t>24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smtClean="0">
                          <a:solidFill>
                            <a:schemeClr val="tx1"/>
                          </a:solidFill>
                        </a:rPr>
                        <a:t>25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smtClean="0">
                          <a:solidFill>
                            <a:schemeClr val="tx1"/>
                          </a:solidFill>
                        </a:rPr>
                        <a:t>26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smtClean="0">
                          <a:solidFill>
                            <a:schemeClr val="tx1"/>
                          </a:solidFill>
                        </a:rPr>
                        <a:t>27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smtClean="0">
                          <a:solidFill>
                            <a:schemeClr val="tx1"/>
                          </a:solidFill>
                        </a:rPr>
                        <a:t>28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smtClean="0">
                          <a:solidFill>
                            <a:schemeClr val="tx1"/>
                          </a:solidFill>
                        </a:rPr>
                        <a:t>29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smtClean="0">
                          <a:solidFill>
                            <a:schemeClr val="tx1"/>
                          </a:solidFill>
                        </a:rPr>
                        <a:t>30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smtClean="0">
                          <a:solidFill>
                            <a:schemeClr val="tx1"/>
                          </a:solidFill>
                        </a:rPr>
                        <a:t>31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smtClean="0">
                          <a:solidFill>
                            <a:schemeClr val="tx1"/>
                          </a:solidFill>
                        </a:rPr>
                        <a:t>32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smtClean="0"/>
                        <a:t>33</a:t>
                      </a:r>
                      <a:endParaRPr lang="nl-NL"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41531294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35) “Wat hebben wij nou afgesproken Sven?”</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36) Gelukkig geeft ze geen straf.</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37) “Noor is een jongen.”</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38) “Hij komt uit Afghanistan.”</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39) Judith en Natascha steken hun vinger op.</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40) “Spreekt u Afghaans, juf?”</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41) Vind je het moeilijk om het onderwerp te vinden?</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42) Vaak staat het onderwerp naast de persoonsvorm.</a:t>
            </a:r>
            <a:endParaRPr lang="nl-NL" sz="6600" dirty="0"/>
          </a:p>
        </p:txBody>
      </p:sp>
    </p:spTree>
    <p:extLst>
      <p:ext uri="{BB962C8B-B14F-4D97-AF65-F5344CB8AC3E}">
        <p14:creationId xmlns:p14="http://schemas.microsoft.com/office/powerpoint/2010/main" val="31319131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43) Je moet dan wel eerst de persoonsvorm vinden.</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44) De persoonsvorm is bijna altijd maar één woord.</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2738468925"/>
              </p:ext>
            </p:extLst>
          </p:nvPr>
        </p:nvGraphicFramePr>
        <p:xfrm>
          <a:off x="179512" y="116632"/>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smtClean="0">
                          <a:solidFill>
                            <a:schemeClr val="tx1"/>
                          </a:solidFill>
                        </a:rPr>
                        <a:t>Nr</a:t>
                      </a:r>
                      <a:r>
                        <a:rPr lang="nl-NL" sz="1200" dirty="0" smtClean="0">
                          <a:solidFill>
                            <a:schemeClr val="tx1"/>
                          </a:solidFill>
                        </a:rPr>
                        <a:t>:</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Onderwerp:</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Persoonsvorm:</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smtClean="0">
                          <a:solidFill>
                            <a:schemeClr val="tx1"/>
                          </a:solidFill>
                        </a:rPr>
                        <a:t>34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smtClean="0">
                          <a:solidFill>
                            <a:schemeClr val="tx1"/>
                          </a:solidFill>
                        </a:rPr>
                        <a:t>35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smtClean="0">
                          <a:solidFill>
                            <a:schemeClr val="tx1"/>
                          </a:solidFill>
                        </a:rPr>
                        <a:t>36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smtClean="0">
                          <a:solidFill>
                            <a:schemeClr val="tx1"/>
                          </a:solidFill>
                        </a:rPr>
                        <a:t>37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smtClean="0">
                          <a:solidFill>
                            <a:schemeClr val="tx1"/>
                          </a:solidFill>
                        </a:rPr>
                        <a:t>38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smtClean="0">
                          <a:solidFill>
                            <a:schemeClr val="tx1"/>
                          </a:solidFill>
                        </a:rPr>
                        <a:t>39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smtClean="0">
                          <a:solidFill>
                            <a:schemeClr val="tx1"/>
                          </a:solidFill>
                        </a:rPr>
                        <a:t>40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smtClean="0">
                          <a:solidFill>
                            <a:schemeClr val="tx1"/>
                          </a:solidFill>
                        </a:rPr>
                        <a:t>41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smtClean="0">
                          <a:solidFill>
                            <a:schemeClr val="tx1"/>
                          </a:solidFill>
                        </a:rPr>
                        <a:t>42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smtClean="0">
                          <a:solidFill>
                            <a:schemeClr val="tx1"/>
                          </a:solidFill>
                        </a:rPr>
                        <a:t>43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smtClean="0">
                          <a:solidFill>
                            <a:schemeClr val="tx1"/>
                          </a:solidFill>
                        </a:rPr>
                        <a:t>44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smtClean="0">
                          <a:solidFill>
                            <a:schemeClr val="tx1"/>
                          </a:solidFill>
                        </a:rPr>
                        <a:t>45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smtClean="0">
                          <a:solidFill>
                            <a:schemeClr val="tx1"/>
                          </a:solidFill>
                        </a:rPr>
                        <a:t>46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smtClean="0">
                          <a:solidFill>
                            <a:schemeClr val="tx1"/>
                          </a:solidFill>
                        </a:rPr>
                        <a:t>47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smtClean="0">
                          <a:solidFill>
                            <a:schemeClr val="tx1"/>
                          </a:solidFill>
                        </a:rPr>
                        <a:t>48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smtClean="0">
                          <a:solidFill>
                            <a:schemeClr val="tx1"/>
                          </a:solidFill>
                        </a:rPr>
                        <a:t>49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smtClean="0"/>
                        <a:t>50</a:t>
                      </a:r>
                      <a:endParaRPr lang="nl-NL"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23602727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45) Het onderwerp kan soms erg lang zijn.</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smtClean="0"/>
              <a:t>46) Kinderen in groep zes, zeven en acht moeten deze les goed kunnen maken.</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smtClean="0"/>
              <a:t>47) Jullie hebben vaker lessen over de persoonsvorm en het onderwerp gemaakt.</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48) De leraren van jullie school hebben dit vast vaak met jullie geoefend.</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smtClean="0"/>
              <a:t>49) Of is dit de eerste keer dat je zo’n lesje maakt?</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50) Die vorige zin was best lastig.</a:t>
            </a:r>
            <a:endParaRPr lang="nl-NL" sz="6600" dirty="0"/>
          </a:p>
        </p:txBody>
      </p:sp>
    </p:spTree>
    <p:extLst>
      <p:ext uri="{BB962C8B-B14F-4D97-AF65-F5344CB8AC3E}">
        <p14:creationId xmlns:p14="http://schemas.microsoft.com/office/powerpoint/2010/main" val="23765544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1797433147"/>
              </p:ext>
            </p:extLst>
          </p:nvPr>
        </p:nvGraphicFramePr>
        <p:xfrm>
          <a:off x="179512" y="44624"/>
          <a:ext cx="8712969" cy="6639560"/>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smtClean="0">
                          <a:solidFill>
                            <a:schemeClr val="tx1"/>
                          </a:solidFill>
                        </a:rPr>
                        <a:t>Nr</a:t>
                      </a:r>
                      <a:r>
                        <a:rPr lang="nl-NL" sz="1200" dirty="0" smtClean="0">
                          <a:solidFill>
                            <a:schemeClr val="tx1"/>
                          </a:solidFill>
                        </a:rPr>
                        <a:t>:</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600" dirty="0" smtClean="0">
                          <a:solidFill>
                            <a:schemeClr val="tx1"/>
                          </a:solidFill>
                        </a:rPr>
                        <a:t>Onderwerp:</a:t>
                      </a:r>
                      <a:endParaRPr lang="nl-NL"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600" dirty="0" smtClean="0">
                          <a:solidFill>
                            <a:schemeClr val="tx1"/>
                          </a:solidFill>
                        </a:rPr>
                        <a:t>Persoonsvorm:</a:t>
                      </a:r>
                      <a:endParaRPr lang="nl-NL"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smtClean="0">
                          <a:solidFill>
                            <a:schemeClr val="tx1"/>
                          </a:solidFill>
                        </a:rPr>
                        <a:t>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de buurman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wandelt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smtClean="0">
                          <a:solidFill>
                            <a:schemeClr val="tx1"/>
                          </a:solidFill>
                        </a:rPr>
                        <a:t>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zijn hond</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snuffelt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smtClean="0">
                          <a:solidFill>
                            <a:schemeClr val="tx1"/>
                          </a:solidFill>
                        </a:rPr>
                        <a:t>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de hond </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tilt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smtClean="0">
                          <a:solidFill>
                            <a:schemeClr val="tx1"/>
                          </a:solidFill>
                        </a:rPr>
                        <a:t>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hij</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plast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smtClean="0">
                          <a:solidFill>
                            <a:schemeClr val="tx1"/>
                          </a:solidFill>
                        </a:rPr>
                        <a:t>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onze kat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loopt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smtClean="0">
                          <a:solidFill>
                            <a:schemeClr val="tx1"/>
                          </a:solidFill>
                        </a:rPr>
                        <a:t>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hij</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blaast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smtClean="0">
                          <a:solidFill>
                            <a:schemeClr val="tx1"/>
                          </a:solidFill>
                        </a:rPr>
                        <a:t>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de hond</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schrikt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smtClean="0">
                          <a:solidFill>
                            <a:schemeClr val="tx1"/>
                          </a:solidFill>
                        </a:rPr>
                        <a:t>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hij</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rent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smtClean="0">
                          <a:solidFill>
                            <a:schemeClr val="tx1"/>
                          </a:solidFill>
                        </a:rPr>
                        <a:t>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hij</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sleept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smtClean="0">
                          <a:solidFill>
                            <a:schemeClr val="tx1"/>
                          </a:solidFill>
                        </a:rPr>
                        <a:t>10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ren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smtClean="0">
                          <a:solidFill>
                            <a:schemeClr val="tx1"/>
                          </a:solidFill>
                        </a:rPr>
                        <a:t>11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liep</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smtClean="0">
                          <a:solidFill>
                            <a:schemeClr val="tx1"/>
                          </a:solidFill>
                        </a:rPr>
                        <a:t>12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zag</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smtClean="0">
                          <a:solidFill>
                            <a:schemeClr val="tx1"/>
                          </a:solidFill>
                        </a:rPr>
                        <a:t>13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het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gaat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smtClean="0">
                          <a:solidFill>
                            <a:schemeClr val="tx1"/>
                          </a:solidFill>
                        </a:rPr>
                        <a:t>14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vind</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smtClean="0">
                          <a:solidFill>
                            <a:schemeClr val="tx1"/>
                          </a:solidFill>
                        </a:rPr>
                        <a:t>15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Jij</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smtClean="0">
                          <a:solidFill>
                            <a:schemeClr val="tx1"/>
                          </a:solidFill>
                        </a:rPr>
                        <a:t>ben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smtClean="0">
                          <a:solidFill>
                            <a:schemeClr val="tx1"/>
                          </a:solidFill>
                        </a:rPr>
                        <a:t>16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hoor</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smtClean="0">
                          <a:solidFill>
                            <a:schemeClr val="tx1"/>
                          </a:solidFill>
                        </a:rPr>
                        <a:t>17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schrok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14388404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1873319114"/>
              </p:ext>
            </p:extLst>
          </p:nvPr>
        </p:nvGraphicFramePr>
        <p:xfrm>
          <a:off x="179512" y="116632"/>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smtClean="0">
                          <a:solidFill>
                            <a:schemeClr val="tx1"/>
                          </a:solidFill>
                        </a:rPr>
                        <a:t>Nr</a:t>
                      </a:r>
                      <a:r>
                        <a:rPr lang="nl-NL" sz="1200" dirty="0" smtClean="0">
                          <a:solidFill>
                            <a:schemeClr val="tx1"/>
                          </a:solidFill>
                        </a:rPr>
                        <a:t>:</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Onderwerp:</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Persoonsvorm:</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smtClean="0">
                          <a:solidFill>
                            <a:schemeClr val="tx1"/>
                          </a:solidFill>
                        </a:rPr>
                        <a:t>18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ik</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ren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smtClean="0">
                          <a:solidFill>
                            <a:schemeClr val="tx1"/>
                          </a:solidFill>
                        </a:rPr>
                        <a:t>19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er</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hangen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smtClean="0">
                          <a:solidFill>
                            <a:schemeClr val="tx1"/>
                          </a:solidFill>
                        </a:rPr>
                        <a:t>20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zie</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jij</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smtClean="0">
                          <a:solidFill>
                            <a:schemeClr val="tx1"/>
                          </a:solidFill>
                        </a:rPr>
                        <a:t>21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mode</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is</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smtClean="0">
                          <a:solidFill>
                            <a:schemeClr val="tx1"/>
                          </a:solidFill>
                        </a:rPr>
                        <a:t>22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mode</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wordt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smtClean="0">
                          <a:solidFill>
                            <a:schemeClr val="tx1"/>
                          </a:solidFill>
                        </a:rPr>
                        <a:t>22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het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ontstaat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smtClean="0">
                          <a:solidFill>
                            <a:schemeClr val="tx1"/>
                          </a:solidFill>
                        </a:rPr>
                        <a:t>23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mensen in de modewereld</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proberen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smtClean="0">
                          <a:solidFill>
                            <a:schemeClr val="tx1"/>
                          </a:solidFill>
                        </a:rPr>
                        <a:t>24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ze</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houden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smtClean="0">
                          <a:solidFill>
                            <a:schemeClr val="tx1"/>
                          </a:solidFill>
                        </a:rPr>
                        <a:t>25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Madonna</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is</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smtClean="0">
                          <a:solidFill>
                            <a:schemeClr val="tx1"/>
                          </a:solidFill>
                        </a:rPr>
                        <a:t>26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ze</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is</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smtClean="0">
                          <a:solidFill>
                            <a:schemeClr val="tx1"/>
                          </a:solidFill>
                        </a:rPr>
                        <a:t>27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ze</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is</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smtClean="0">
                          <a:solidFill>
                            <a:schemeClr val="tx1"/>
                          </a:solidFill>
                        </a:rPr>
                        <a:t>28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veel fans</a:t>
                      </a:r>
                      <a:r>
                        <a:rPr lang="nl-NL" sz="1600" baseline="0" dirty="0" smtClean="0">
                          <a:solidFill>
                            <a:schemeClr val="tx1"/>
                          </a:solidFill>
                        </a:rPr>
                        <a:t> van Madonna</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willen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smtClean="0">
                          <a:solidFill>
                            <a:schemeClr val="tx1"/>
                          </a:solidFill>
                        </a:rPr>
                        <a:t>29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de juf</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vertelt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smtClean="0">
                          <a:solidFill>
                            <a:schemeClr val="tx1"/>
                          </a:solidFill>
                        </a:rPr>
                        <a:t>30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jullie</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krijgen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smtClean="0">
                          <a:solidFill>
                            <a:schemeClr val="tx1"/>
                          </a:solidFill>
                        </a:rPr>
                        <a:t>31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een paar kinderen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juichen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smtClean="0">
                          <a:solidFill>
                            <a:schemeClr val="tx1"/>
                          </a:solidFill>
                        </a:rPr>
                        <a:t>32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de nieuwe leerling</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is</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smtClean="0">
                          <a:solidFill>
                            <a:schemeClr val="tx1"/>
                          </a:solidFill>
                        </a:rPr>
                        <a:t>33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Sven</a:t>
                      </a:r>
                      <a:r>
                        <a:rPr lang="nl-NL" sz="1600" baseline="0" dirty="0" smtClean="0">
                          <a:solidFill>
                            <a:schemeClr val="tx1"/>
                          </a:solidFill>
                        </a:rPr>
                        <a:t> </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rPr>
                        <a:t>roept</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2899561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840008331"/>
              </p:ext>
            </p:extLst>
          </p:nvPr>
        </p:nvGraphicFramePr>
        <p:xfrm>
          <a:off x="179512" y="149056"/>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smtClean="0">
                          <a:solidFill>
                            <a:schemeClr val="tx1"/>
                          </a:solidFill>
                        </a:rPr>
                        <a:t>Nr</a:t>
                      </a:r>
                      <a:r>
                        <a:rPr lang="nl-NL" sz="1200" dirty="0" smtClean="0">
                          <a:solidFill>
                            <a:schemeClr val="tx1"/>
                          </a:solidFill>
                        </a:rPr>
                        <a:t>:</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On49derwerp:</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smtClean="0">
                          <a:solidFill>
                            <a:schemeClr val="tx1"/>
                          </a:solidFill>
                        </a:rPr>
                        <a:t>Persoonsvorm:</a:t>
                      </a:r>
                      <a:endParaRPr lang="nl-NL"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smtClean="0">
                          <a:solidFill>
                            <a:schemeClr val="tx1"/>
                          </a:solidFill>
                        </a:rPr>
                        <a:t>34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de juf</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kijkt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smtClean="0">
                          <a:solidFill>
                            <a:schemeClr val="tx1"/>
                          </a:solidFill>
                        </a:rPr>
                        <a:t>35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wij</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hebben</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smtClean="0">
                          <a:solidFill>
                            <a:schemeClr val="tx1"/>
                          </a:solidFill>
                        </a:rPr>
                        <a:t>36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ze</a:t>
                      </a:r>
                      <a:r>
                        <a:rPr lang="nl-NL" sz="1600" baseline="0" dirty="0" smtClean="0">
                          <a:solidFill>
                            <a:schemeClr val="tx1"/>
                          </a:solidFill>
                          <a:latin typeface="+mn-lt"/>
                        </a:rPr>
                        <a:t> </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geeft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smtClean="0">
                          <a:solidFill>
                            <a:schemeClr val="tx1"/>
                          </a:solidFill>
                        </a:rPr>
                        <a:t>37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Noor</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is</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smtClean="0">
                          <a:solidFill>
                            <a:schemeClr val="tx1"/>
                          </a:solidFill>
                        </a:rPr>
                        <a:t>38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hij</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komt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smtClean="0">
                          <a:solidFill>
                            <a:schemeClr val="tx1"/>
                          </a:solidFill>
                        </a:rPr>
                        <a:t>39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Judith en Natascha</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steken </a:t>
                      </a:r>
                      <a:r>
                        <a:rPr lang="nl-NL" sz="1600" b="1" u="sng" dirty="0" smtClean="0">
                          <a:solidFill>
                            <a:schemeClr val="tx1"/>
                          </a:solidFill>
                          <a:latin typeface="+mn-lt"/>
                        </a:rPr>
                        <a:t>op</a:t>
                      </a:r>
                      <a:r>
                        <a:rPr lang="nl-NL" sz="1600" u="none" dirty="0" smtClean="0">
                          <a:solidFill>
                            <a:schemeClr val="tx1"/>
                          </a:solidFill>
                          <a:latin typeface="+mn-lt"/>
                        </a:rPr>
                        <a:t> (</a:t>
                      </a:r>
                      <a:r>
                        <a:rPr lang="nl-NL" sz="1600" u="sng" dirty="0" smtClean="0">
                          <a:solidFill>
                            <a:schemeClr val="tx1"/>
                          </a:solidFill>
                          <a:latin typeface="+mn-lt"/>
                        </a:rPr>
                        <a:t>opsteken</a:t>
                      </a:r>
                      <a:r>
                        <a:rPr lang="nl-NL" sz="1600" u="none" dirty="0" smtClean="0">
                          <a:solidFill>
                            <a:schemeClr val="tx1"/>
                          </a:solidFill>
                          <a:latin typeface="+mn-lt"/>
                        </a:rPr>
                        <a:t>)</a:t>
                      </a:r>
                      <a:endParaRPr lang="nl-NL" sz="1600" u="none"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smtClean="0">
                          <a:solidFill>
                            <a:schemeClr val="tx1"/>
                          </a:solidFill>
                        </a:rPr>
                        <a:t>40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u</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spreekt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smtClean="0">
                          <a:solidFill>
                            <a:schemeClr val="tx1"/>
                          </a:solidFill>
                        </a:rPr>
                        <a:t>41</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vind</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je</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smtClean="0">
                          <a:solidFill>
                            <a:schemeClr val="tx1"/>
                          </a:solidFill>
                        </a:rPr>
                        <a:t>42</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het onderwerp</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staat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smtClean="0">
                          <a:solidFill>
                            <a:schemeClr val="tx1"/>
                          </a:solidFill>
                        </a:rPr>
                        <a:t>43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je</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moet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smtClean="0">
                          <a:solidFill>
                            <a:schemeClr val="tx1"/>
                          </a:solidFill>
                        </a:rPr>
                        <a:t>44</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de persoonsvorm</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is</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smtClean="0">
                          <a:solidFill>
                            <a:schemeClr val="tx1"/>
                          </a:solidFill>
                        </a:rPr>
                        <a:t>45</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latin typeface="+mn-lt"/>
                        </a:rPr>
                        <a:t>het onderwerp</a:t>
                      </a:r>
                      <a:endParaRPr lang="nl-NL" sz="160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latin typeface="+mn-lt"/>
                        </a:rPr>
                        <a:t>kan</a:t>
                      </a:r>
                      <a:endParaRPr lang="nl-NL" sz="160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smtClean="0">
                          <a:solidFill>
                            <a:schemeClr val="tx1"/>
                          </a:solidFill>
                        </a:rPr>
                        <a:t>46</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kinderen in groep zes, zeven en acht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moeten</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smtClean="0">
                          <a:solidFill>
                            <a:schemeClr val="tx1"/>
                          </a:solidFill>
                        </a:rPr>
                        <a:t>47</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jullie</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hebben</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smtClean="0">
                          <a:solidFill>
                            <a:schemeClr val="tx1"/>
                          </a:solidFill>
                        </a:rPr>
                        <a:t>48</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de leraren van jullie school</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hebben</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smtClean="0">
                          <a:solidFill>
                            <a:schemeClr val="tx1"/>
                          </a:solidFill>
                        </a:rPr>
                        <a:t>49</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dit</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is</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smtClean="0">
                          <a:solidFill>
                            <a:schemeClr val="tx1"/>
                          </a:solidFill>
                        </a:rPr>
                        <a:t>50</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die vorige zin</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smtClean="0">
                          <a:solidFill>
                            <a:schemeClr val="tx1"/>
                          </a:solidFill>
                          <a:latin typeface="+mn-lt"/>
                        </a:rPr>
                        <a:t>was</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489257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1) </a:t>
            </a:r>
            <a:r>
              <a:rPr lang="nl-NL" sz="6600" dirty="0"/>
              <a:t>De buurman wandelt met zijn hond.</a:t>
            </a:r>
          </a:p>
        </p:txBody>
      </p:sp>
    </p:spTree>
    <p:extLst>
      <p:ext uri="{BB962C8B-B14F-4D97-AF65-F5344CB8AC3E}">
        <p14:creationId xmlns:p14="http://schemas.microsoft.com/office/powerpoint/2010/main" val="9701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2) Zijn hond snuffelt aan een boom.</a:t>
            </a:r>
            <a:endParaRPr lang="nl-NL" sz="6600" dirty="0"/>
          </a:p>
        </p:txBody>
      </p:sp>
    </p:spTree>
    <p:extLst>
      <p:ext uri="{BB962C8B-B14F-4D97-AF65-F5344CB8AC3E}">
        <p14:creationId xmlns:p14="http://schemas.microsoft.com/office/powerpoint/2010/main" val="508395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a:t>
            </a:r>
            <a:r>
              <a:rPr lang="nl-NL" sz="6600" dirty="0" smtClean="0"/>
              <a:t>) Langzaam tilt de hond zijn poot op.</a:t>
            </a:r>
            <a:endParaRPr lang="nl-NL" sz="6600" dirty="0"/>
          </a:p>
        </p:txBody>
      </p:sp>
    </p:spTree>
    <p:extLst>
      <p:ext uri="{BB962C8B-B14F-4D97-AF65-F5344CB8AC3E}">
        <p14:creationId xmlns:p14="http://schemas.microsoft.com/office/powerpoint/2010/main" val="508395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smtClean="0"/>
              <a:t>4) Hij plast tegen de boom aan.</a:t>
            </a:r>
            <a:endParaRPr lang="nl-NL" sz="6600" dirty="0"/>
          </a:p>
        </p:txBody>
      </p:sp>
    </p:spTree>
    <p:extLst>
      <p:ext uri="{BB962C8B-B14F-4D97-AF65-F5344CB8AC3E}">
        <p14:creationId xmlns:p14="http://schemas.microsoft.com/office/powerpoint/2010/main" val="255751572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910</Words>
  <Application>Microsoft Office PowerPoint</Application>
  <PresentationFormat>Diavoorstelling (4:3)</PresentationFormat>
  <Paragraphs>287</Paragraphs>
  <Slides>58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58</vt:i4>
      </vt:variant>
    </vt:vector>
  </HeadingPairs>
  <TitlesOfParts>
    <vt:vector size="62" baseType="lpstr">
      <vt:lpstr>Arial</vt:lpstr>
      <vt:lpstr>Calibri</vt:lpstr>
      <vt:lpstr>Calibri Light</vt:lpstr>
      <vt:lpstr>Kantoorthema</vt:lpstr>
      <vt:lpstr>Zweeds renspel groep 5 /6 Onderwerp &amp; persoonsvorm</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Zweeds renspel groep 5 /6 Onderwerp &amp; persoonsvorm</dc:title>
  <dc:creator>A.Petit</dc:creator>
  <cp:lastModifiedBy>Arianne Petit</cp:lastModifiedBy>
  <cp:revision>11</cp:revision>
  <dcterms:created xsi:type="dcterms:W3CDTF">2018-01-22T20:49:15Z</dcterms:created>
  <dcterms:modified xsi:type="dcterms:W3CDTF">2018-01-23T07:19:18Z</dcterms:modified>
</cp:coreProperties>
</file>