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05" autoAdjust="0"/>
  </p:normalViewPr>
  <p:slideViewPr>
    <p:cSldViewPr>
      <p:cViewPr varScale="1">
        <p:scale>
          <a:sx n="123" d="100"/>
          <a:sy n="123" d="100"/>
        </p:scale>
        <p:origin x="1254" y="90"/>
      </p:cViewPr>
      <p:guideLst>
        <p:guide orient="horz" pos="2160"/>
        <p:guide pos="2880"/>
      </p:guideLst>
    </p:cSldViewPr>
  </p:slideViewPr>
  <p:outlineViewPr>
    <p:cViewPr>
      <p:scale>
        <a:sx n="33" d="100"/>
        <a:sy n="33" d="100"/>
      </p:scale>
      <p:origin x="0" y="4656"/>
    </p:cViewPr>
  </p:outlineViewPr>
  <p:notesTextViewPr>
    <p:cViewPr>
      <p:scale>
        <a:sx n="1" d="1"/>
        <a:sy n="1" d="1"/>
      </p:scale>
      <p:origin x="0" y="0"/>
    </p:cViewPr>
  </p:notesTextViewPr>
  <p:sorterViewPr>
    <p:cViewPr>
      <p:scale>
        <a:sx n="200" d="100"/>
        <a:sy n="200" d="100"/>
      </p:scale>
      <p:origin x="0" y="41323"/>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4EDF3173-D434-45F0-8BD8-968BC1C2A932}" type="datetimeFigureOut">
              <a:rPr lang="nl-NL" smtClean="0"/>
              <a:t>18-6-2018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C1086E1-07BC-45AB-BA13-4AD92B530158}" type="slidenum">
              <a:rPr lang="nl-NL" smtClean="0"/>
              <a:t>‹nr.›</a:t>
            </a:fld>
            <a:endParaRPr lang="nl-NL"/>
          </a:p>
        </p:txBody>
      </p:sp>
    </p:spTree>
    <p:extLst>
      <p:ext uri="{BB962C8B-B14F-4D97-AF65-F5344CB8AC3E}">
        <p14:creationId xmlns:p14="http://schemas.microsoft.com/office/powerpoint/2010/main" val="691313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EDF3173-D434-45F0-8BD8-968BC1C2A932}" type="datetimeFigureOut">
              <a:rPr lang="nl-NL" smtClean="0"/>
              <a:t>18-6-2018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C1086E1-07BC-45AB-BA13-4AD92B530158}" type="slidenum">
              <a:rPr lang="nl-NL" smtClean="0"/>
              <a:t>‹nr.›</a:t>
            </a:fld>
            <a:endParaRPr lang="nl-NL"/>
          </a:p>
        </p:txBody>
      </p:sp>
    </p:spTree>
    <p:extLst>
      <p:ext uri="{BB962C8B-B14F-4D97-AF65-F5344CB8AC3E}">
        <p14:creationId xmlns:p14="http://schemas.microsoft.com/office/powerpoint/2010/main" val="2874257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EDF3173-D434-45F0-8BD8-968BC1C2A932}" type="datetimeFigureOut">
              <a:rPr lang="nl-NL" smtClean="0"/>
              <a:t>18-6-2018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C1086E1-07BC-45AB-BA13-4AD92B530158}" type="slidenum">
              <a:rPr lang="nl-NL" smtClean="0"/>
              <a:t>‹nr.›</a:t>
            </a:fld>
            <a:endParaRPr lang="nl-NL"/>
          </a:p>
        </p:txBody>
      </p:sp>
    </p:spTree>
    <p:extLst>
      <p:ext uri="{BB962C8B-B14F-4D97-AF65-F5344CB8AC3E}">
        <p14:creationId xmlns:p14="http://schemas.microsoft.com/office/powerpoint/2010/main" val="3018405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EDF3173-D434-45F0-8BD8-968BC1C2A932}" type="datetimeFigureOut">
              <a:rPr lang="nl-NL" smtClean="0"/>
              <a:t>18-6-2018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C1086E1-07BC-45AB-BA13-4AD92B530158}" type="slidenum">
              <a:rPr lang="nl-NL" smtClean="0"/>
              <a:t>‹nr.›</a:t>
            </a:fld>
            <a:endParaRPr lang="nl-NL"/>
          </a:p>
        </p:txBody>
      </p:sp>
    </p:spTree>
    <p:extLst>
      <p:ext uri="{BB962C8B-B14F-4D97-AF65-F5344CB8AC3E}">
        <p14:creationId xmlns:p14="http://schemas.microsoft.com/office/powerpoint/2010/main" val="1931568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4EDF3173-D434-45F0-8BD8-968BC1C2A932}" type="datetimeFigureOut">
              <a:rPr lang="nl-NL" smtClean="0"/>
              <a:t>18-6-2018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C1086E1-07BC-45AB-BA13-4AD92B530158}" type="slidenum">
              <a:rPr lang="nl-NL" smtClean="0"/>
              <a:t>‹nr.›</a:t>
            </a:fld>
            <a:endParaRPr lang="nl-NL"/>
          </a:p>
        </p:txBody>
      </p:sp>
    </p:spTree>
    <p:extLst>
      <p:ext uri="{BB962C8B-B14F-4D97-AF65-F5344CB8AC3E}">
        <p14:creationId xmlns:p14="http://schemas.microsoft.com/office/powerpoint/2010/main" val="22507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4EDF3173-D434-45F0-8BD8-968BC1C2A932}" type="datetimeFigureOut">
              <a:rPr lang="nl-NL" smtClean="0"/>
              <a:t>18-6-2018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C1086E1-07BC-45AB-BA13-4AD92B530158}" type="slidenum">
              <a:rPr lang="nl-NL" smtClean="0"/>
              <a:t>‹nr.›</a:t>
            </a:fld>
            <a:endParaRPr lang="nl-NL"/>
          </a:p>
        </p:txBody>
      </p:sp>
    </p:spTree>
    <p:extLst>
      <p:ext uri="{BB962C8B-B14F-4D97-AF65-F5344CB8AC3E}">
        <p14:creationId xmlns:p14="http://schemas.microsoft.com/office/powerpoint/2010/main" val="658327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4EDF3173-D434-45F0-8BD8-968BC1C2A932}" type="datetimeFigureOut">
              <a:rPr lang="nl-NL" smtClean="0"/>
              <a:t>18-6-2018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2C1086E1-07BC-45AB-BA13-4AD92B530158}" type="slidenum">
              <a:rPr lang="nl-NL" smtClean="0"/>
              <a:t>‹nr.›</a:t>
            </a:fld>
            <a:endParaRPr lang="nl-NL"/>
          </a:p>
        </p:txBody>
      </p:sp>
    </p:spTree>
    <p:extLst>
      <p:ext uri="{BB962C8B-B14F-4D97-AF65-F5344CB8AC3E}">
        <p14:creationId xmlns:p14="http://schemas.microsoft.com/office/powerpoint/2010/main" val="652401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4EDF3173-D434-45F0-8BD8-968BC1C2A932}" type="datetimeFigureOut">
              <a:rPr lang="nl-NL" smtClean="0"/>
              <a:t>18-6-2018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2C1086E1-07BC-45AB-BA13-4AD92B530158}" type="slidenum">
              <a:rPr lang="nl-NL" smtClean="0"/>
              <a:t>‹nr.›</a:t>
            </a:fld>
            <a:endParaRPr lang="nl-NL"/>
          </a:p>
        </p:txBody>
      </p:sp>
    </p:spTree>
    <p:extLst>
      <p:ext uri="{BB962C8B-B14F-4D97-AF65-F5344CB8AC3E}">
        <p14:creationId xmlns:p14="http://schemas.microsoft.com/office/powerpoint/2010/main" val="1086109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EDF3173-D434-45F0-8BD8-968BC1C2A932}" type="datetimeFigureOut">
              <a:rPr lang="nl-NL" smtClean="0"/>
              <a:t>18-6-2018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2C1086E1-07BC-45AB-BA13-4AD92B530158}" type="slidenum">
              <a:rPr lang="nl-NL" smtClean="0"/>
              <a:t>‹nr.›</a:t>
            </a:fld>
            <a:endParaRPr lang="nl-NL"/>
          </a:p>
        </p:txBody>
      </p:sp>
    </p:spTree>
    <p:extLst>
      <p:ext uri="{BB962C8B-B14F-4D97-AF65-F5344CB8AC3E}">
        <p14:creationId xmlns:p14="http://schemas.microsoft.com/office/powerpoint/2010/main" val="110595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EDF3173-D434-45F0-8BD8-968BC1C2A932}" type="datetimeFigureOut">
              <a:rPr lang="nl-NL" smtClean="0"/>
              <a:t>18-6-2018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C1086E1-07BC-45AB-BA13-4AD92B530158}" type="slidenum">
              <a:rPr lang="nl-NL" smtClean="0"/>
              <a:t>‹nr.›</a:t>
            </a:fld>
            <a:endParaRPr lang="nl-NL"/>
          </a:p>
        </p:txBody>
      </p:sp>
    </p:spTree>
    <p:extLst>
      <p:ext uri="{BB962C8B-B14F-4D97-AF65-F5344CB8AC3E}">
        <p14:creationId xmlns:p14="http://schemas.microsoft.com/office/powerpoint/2010/main" val="3921796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EDF3173-D434-45F0-8BD8-968BC1C2A932}" type="datetimeFigureOut">
              <a:rPr lang="nl-NL" smtClean="0"/>
              <a:t>18-6-2018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C1086E1-07BC-45AB-BA13-4AD92B530158}" type="slidenum">
              <a:rPr lang="nl-NL" smtClean="0"/>
              <a:t>‹nr.›</a:t>
            </a:fld>
            <a:endParaRPr lang="nl-NL"/>
          </a:p>
        </p:txBody>
      </p:sp>
    </p:spTree>
    <p:extLst>
      <p:ext uri="{BB962C8B-B14F-4D97-AF65-F5344CB8AC3E}">
        <p14:creationId xmlns:p14="http://schemas.microsoft.com/office/powerpoint/2010/main" val="1239173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DF3173-D434-45F0-8BD8-968BC1C2A932}" type="datetimeFigureOut">
              <a:rPr lang="nl-NL" smtClean="0"/>
              <a:t>18-6-2018</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1086E1-07BC-45AB-BA13-4AD92B530158}" type="slidenum">
              <a:rPr lang="nl-NL" smtClean="0"/>
              <a:t>‹nr.›</a:t>
            </a:fld>
            <a:endParaRPr lang="nl-NL"/>
          </a:p>
        </p:txBody>
      </p:sp>
    </p:spTree>
    <p:extLst>
      <p:ext uri="{BB962C8B-B14F-4D97-AF65-F5344CB8AC3E}">
        <p14:creationId xmlns:p14="http://schemas.microsoft.com/office/powerpoint/2010/main" val="1148600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txBox="1">
            <a:spLocks noGrp="1"/>
          </p:cNvSpPr>
          <p:nvPr>
            <p:ph type="ctrTitle"/>
          </p:nvPr>
        </p:nvSpPr>
        <p:spPr>
          <a:xfrm>
            <a:off x="1143000" y="1122363"/>
            <a:ext cx="6858000" cy="2387600"/>
          </a:xfrm>
        </p:spPr>
        <p:txBody>
          <a:bodyPr/>
          <a:lstStyle/>
          <a:p>
            <a:pPr eaLnBrk="1" hangingPunct="1"/>
            <a:r>
              <a:rPr altLang="nl-NL" dirty="0" err="1">
                <a:latin typeface="Calibri Light" pitchFamily="34" charset="0"/>
              </a:rPr>
              <a:t>Zweeds</a:t>
            </a:r>
            <a:r>
              <a:rPr altLang="nl-NL" dirty="0">
                <a:latin typeface="Calibri Light" pitchFamily="34" charset="0"/>
              </a:rPr>
              <a:t> </a:t>
            </a:r>
            <a:r>
              <a:rPr altLang="nl-NL" dirty="0" err="1">
                <a:latin typeface="Calibri Light" pitchFamily="34" charset="0"/>
              </a:rPr>
              <a:t>renspel</a:t>
            </a:r>
            <a:br>
              <a:rPr altLang="nl-NL" dirty="0">
                <a:latin typeface="Calibri Light" pitchFamily="34" charset="0"/>
              </a:rPr>
            </a:br>
            <a:r>
              <a:rPr lang="nl-NL" altLang="nl-NL" dirty="0">
                <a:latin typeface="Calibri Light" pitchFamily="34" charset="0"/>
              </a:rPr>
              <a:t>groep 5 /6</a:t>
            </a:r>
            <a:br>
              <a:rPr lang="nl-NL" altLang="nl-NL" dirty="0">
                <a:latin typeface="Calibri Light" pitchFamily="34" charset="0"/>
              </a:rPr>
            </a:br>
            <a:r>
              <a:rPr lang="nl-NL" altLang="nl-NL" dirty="0">
                <a:latin typeface="Calibri Light" pitchFamily="34" charset="0"/>
              </a:rPr>
              <a:t>Onderwerp &amp; persoonsvorm</a:t>
            </a:r>
            <a:endParaRPr altLang="nl-NL" dirty="0">
              <a:latin typeface="Calibri Light" pitchFamily="34" charset="0"/>
            </a:endParaRPr>
          </a:p>
        </p:txBody>
      </p:sp>
    </p:spTree>
    <p:extLst>
      <p:ext uri="{BB962C8B-B14F-4D97-AF65-F5344CB8AC3E}">
        <p14:creationId xmlns:p14="http://schemas.microsoft.com/office/powerpoint/2010/main" val="3361243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a:t>5) Onze kat loopt naar de hond toe.</a:t>
            </a:r>
          </a:p>
        </p:txBody>
      </p:sp>
    </p:spTree>
    <p:extLst>
      <p:ext uri="{BB962C8B-B14F-4D97-AF65-F5344CB8AC3E}">
        <p14:creationId xmlns:p14="http://schemas.microsoft.com/office/powerpoint/2010/main" val="2557515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a:t>6) Hij blaast naar de hond.</a:t>
            </a:r>
          </a:p>
        </p:txBody>
      </p:sp>
    </p:spTree>
    <p:extLst>
      <p:ext uri="{BB962C8B-B14F-4D97-AF65-F5344CB8AC3E}">
        <p14:creationId xmlns:p14="http://schemas.microsoft.com/office/powerpoint/2010/main" val="2557515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1107996"/>
          </a:xfrm>
          <a:prstGeom prst="rect">
            <a:avLst/>
          </a:prstGeom>
          <a:noFill/>
        </p:spPr>
        <p:txBody>
          <a:bodyPr wrap="square" rtlCol="0">
            <a:spAutoFit/>
          </a:bodyPr>
          <a:lstStyle/>
          <a:p>
            <a:r>
              <a:rPr lang="nl-NL" sz="6600" dirty="0"/>
              <a:t>7) De hond schrikt erg.</a:t>
            </a:r>
          </a:p>
        </p:txBody>
      </p:sp>
    </p:spTree>
    <p:extLst>
      <p:ext uri="{BB962C8B-B14F-4D97-AF65-F5344CB8AC3E}">
        <p14:creationId xmlns:p14="http://schemas.microsoft.com/office/powerpoint/2010/main" val="2557515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a:t>8) Met zijn staart tussen de poten rent hij weg.</a:t>
            </a:r>
          </a:p>
        </p:txBody>
      </p:sp>
    </p:spTree>
    <p:extLst>
      <p:ext uri="{BB962C8B-B14F-4D97-AF65-F5344CB8AC3E}">
        <p14:creationId xmlns:p14="http://schemas.microsoft.com/office/powerpoint/2010/main" val="2557515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a:t>9) Hij sleept de buurman achter zich aan.</a:t>
            </a:r>
          </a:p>
        </p:txBody>
      </p:sp>
    </p:spTree>
    <p:extLst>
      <p:ext uri="{BB962C8B-B14F-4D97-AF65-F5344CB8AC3E}">
        <p14:creationId xmlns:p14="http://schemas.microsoft.com/office/powerpoint/2010/main" val="2557515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1107996"/>
          </a:xfrm>
          <a:prstGeom prst="rect">
            <a:avLst/>
          </a:prstGeom>
          <a:noFill/>
        </p:spPr>
        <p:txBody>
          <a:bodyPr wrap="square" rtlCol="0">
            <a:spAutoFit/>
          </a:bodyPr>
          <a:lstStyle/>
          <a:p>
            <a:r>
              <a:rPr lang="nl-NL" sz="6600" dirty="0"/>
              <a:t>10) Ik ren snel naar huis.</a:t>
            </a:r>
          </a:p>
        </p:txBody>
      </p:sp>
    </p:spTree>
    <p:extLst>
      <p:ext uri="{BB962C8B-B14F-4D97-AF65-F5344CB8AC3E}">
        <p14:creationId xmlns:p14="http://schemas.microsoft.com/office/powerpoint/2010/main" val="2557515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a:t>11) Ik liep net langs een spookhuis.</a:t>
            </a:r>
          </a:p>
        </p:txBody>
      </p:sp>
    </p:spTree>
    <p:extLst>
      <p:ext uri="{BB962C8B-B14F-4D97-AF65-F5344CB8AC3E}">
        <p14:creationId xmlns:p14="http://schemas.microsoft.com/office/powerpoint/2010/main" val="25575157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a:t>12) Ik zag geheimzinnige lichtflitsen.</a:t>
            </a:r>
          </a:p>
        </p:txBody>
      </p:sp>
    </p:spTree>
    <p:extLst>
      <p:ext uri="{BB962C8B-B14F-4D97-AF65-F5344CB8AC3E}">
        <p14:creationId xmlns:p14="http://schemas.microsoft.com/office/powerpoint/2010/main" val="12626500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a:t>13) Straks gaat het onweren.</a:t>
            </a:r>
          </a:p>
        </p:txBody>
      </p:sp>
    </p:spTree>
    <p:extLst>
      <p:ext uri="{BB962C8B-B14F-4D97-AF65-F5344CB8AC3E}">
        <p14:creationId xmlns:p14="http://schemas.microsoft.com/office/powerpoint/2010/main" val="12626500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1107996"/>
          </a:xfrm>
          <a:prstGeom prst="rect">
            <a:avLst/>
          </a:prstGeom>
          <a:noFill/>
        </p:spPr>
        <p:txBody>
          <a:bodyPr wrap="square" rtlCol="0">
            <a:spAutoFit/>
          </a:bodyPr>
          <a:lstStyle/>
          <a:p>
            <a:r>
              <a:rPr lang="nl-NL" sz="6600" dirty="0"/>
              <a:t>14) Ik vind onweer eng.</a:t>
            </a:r>
          </a:p>
        </p:txBody>
      </p:sp>
    </p:spTree>
    <p:extLst>
      <p:ext uri="{BB962C8B-B14F-4D97-AF65-F5344CB8AC3E}">
        <p14:creationId xmlns:p14="http://schemas.microsoft.com/office/powerpoint/2010/main" val="1262650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kstvak 3"/>
          <p:cNvSpPr txBox="1">
            <a:spLocks noChangeArrowheads="1"/>
          </p:cNvSpPr>
          <p:nvPr/>
        </p:nvSpPr>
        <p:spPr bwMode="auto">
          <a:xfrm>
            <a:off x="264319" y="66675"/>
            <a:ext cx="3771900" cy="724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r>
              <a:rPr lang="nl-NL" altLang="nl-NL" sz="1500" b="1" dirty="0"/>
              <a:t>Zweeds </a:t>
            </a:r>
            <a:r>
              <a:rPr lang="nl-NL" altLang="nl-NL" sz="1500" b="1" dirty="0" err="1"/>
              <a:t>renspel</a:t>
            </a:r>
            <a:endParaRPr lang="nl-NL" altLang="nl-NL" sz="1500" dirty="0"/>
          </a:p>
          <a:p>
            <a:r>
              <a:rPr lang="nl-NL" altLang="nl-NL" sz="1500" dirty="0"/>
              <a:t>Het Zweeds </a:t>
            </a:r>
            <a:r>
              <a:rPr lang="nl-NL" altLang="nl-NL" sz="1500" dirty="0" err="1"/>
              <a:t>renspel</a:t>
            </a:r>
            <a:r>
              <a:rPr lang="nl-NL" altLang="nl-NL" sz="1500" dirty="0"/>
              <a:t> of ook wel Zweeds loopspel genaamd, wellicht zelfs een verbastering van het zweet-loopspel is een actief ren- en vragenspel.</a:t>
            </a:r>
          </a:p>
          <a:p>
            <a:r>
              <a:rPr lang="nl-NL" altLang="nl-NL" sz="1500" dirty="0"/>
              <a:t>Op een open terrein met bomen rondom zijn genummerde kaartjes - op volgorde of willekeurig - opgehangen met vragen. Bij elke vraag zijn drie mogelijke antwoorden gegeven.</a:t>
            </a:r>
            <a:br>
              <a:rPr lang="nl-NL" altLang="nl-NL" sz="1500" dirty="0"/>
            </a:br>
            <a:r>
              <a:rPr lang="nl-NL" altLang="nl-NL" sz="1500" dirty="0"/>
              <a:t>De groep spelers is verdeeld in tweetallen. Er wordt gestart vanaf een centraal punt in het midden van een terrein. Eén speler van het tweetal blijft achter, de ander gaat op zoek naar het nummer van de vraag die hij moet beantwoorden. Hij leest de vraag en kijkt welke oplossing erbij hoort.</a:t>
            </a:r>
            <a:br>
              <a:rPr lang="nl-NL" altLang="nl-NL" sz="1500" dirty="0"/>
            </a:br>
            <a:r>
              <a:rPr lang="nl-NL" altLang="nl-NL" sz="1500" dirty="0"/>
              <a:t>Met dit antwoord rent hij terug, schrijft dit antwoord op het antwoordenblad, terwijl zijn partner al weer op zoek gaat naar de volgende vraag.</a:t>
            </a:r>
            <a:br>
              <a:rPr lang="nl-NL" altLang="nl-NL" sz="1500" dirty="0"/>
            </a:br>
            <a:r>
              <a:rPr lang="nl-NL" altLang="nl-NL" sz="1500" dirty="0"/>
              <a:t>Je kunt de kinderen individueel laten spelen of in groepjes verdelen. Het eerste groepje begint bij vraag 1, het volgende groepje bij vraag 3, de volgende bij vraag 5 etc. Het derde groepje begint dus bij vraag 5. Daarna gaan ze op zoek naar 6 tot ze bij de laatste vraag zijn aangekomen. Daarna gaan ze verder met 1 tot en met 4. De groepjes kunnen op deze manier tegelijk starten.</a:t>
            </a:r>
          </a:p>
          <a:p>
            <a:r>
              <a:rPr lang="nl-NL" altLang="nl-NL" sz="1500" b="1" dirty="0"/>
              <a:t> </a:t>
            </a:r>
            <a:endParaRPr lang="nl-NL" altLang="nl-NL" sz="1500" dirty="0"/>
          </a:p>
          <a:p>
            <a:r>
              <a:rPr lang="nl-NL" altLang="nl-NL" sz="1500" b="1" dirty="0"/>
              <a:t> </a:t>
            </a:r>
            <a:endParaRPr lang="nl-NL" altLang="nl-NL" sz="1500" dirty="0"/>
          </a:p>
        </p:txBody>
      </p:sp>
      <p:sp>
        <p:nvSpPr>
          <p:cNvPr id="3075" name="Tekstvak 4"/>
          <p:cNvSpPr txBox="1">
            <a:spLocks noChangeArrowheads="1"/>
          </p:cNvSpPr>
          <p:nvPr/>
        </p:nvSpPr>
        <p:spPr bwMode="auto">
          <a:xfrm>
            <a:off x="4500562" y="66676"/>
            <a:ext cx="4500563" cy="4478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r>
              <a:rPr lang="nl-NL" altLang="nl-NL" sz="1500" u="sng" dirty="0"/>
              <a:t>Voorbereiding:</a:t>
            </a:r>
            <a:endParaRPr lang="nl-NL" altLang="nl-NL" sz="1500" dirty="0"/>
          </a:p>
          <a:p>
            <a:r>
              <a:rPr lang="nl-NL" altLang="nl-NL" sz="1500" dirty="0"/>
              <a:t>Print de opgaven uit. Kopieer voldoende antwoordkaarten. De vragen worden her en der (en vooral in de verkeerde volgorde) opgehangen. Bij voorkeur in een speeltuin, bosgebied of een plaats met meerdere ruimtes.</a:t>
            </a:r>
          </a:p>
          <a:p>
            <a:endParaRPr lang="nl-NL" altLang="nl-NL" sz="1500" u="sng" dirty="0"/>
          </a:p>
          <a:p>
            <a:r>
              <a:rPr lang="nl-NL" altLang="nl-NL" sz="1500" u="sng" dirty="0"/>
              <a:t>Puntentelling:</a:t>
            </a:r>
            <a:r>
              <a:rPr lang="nl-NL" altLang="nl-NL" sz="1500" dirty="0"/>
              <a:t> </a:t>
            </a:r>
          </a:p>
          <a:p>
            <a:r>
              <a:rPr lang="nl-NL" altLang="nl-NL" sz="1500" dirty="0"/>
              <a:t>Per goed beantwoorde vraag een punt (+ </a:t>
            </a:r>
            <a:r>
              <a:rPr lang="nl-NL" altLang="nl-NL" sz="1500" err="1"/>
              <a:t>evt</a:t>
            </a:r>
            <a:r>
              <a:rPr lang="nl-NL" altLang="nl-NL" sz="1500"/>
              <a:t>.: </a:t>
            </a:r>
            <a:r>
              <a:rPr lang="nl-NL" altLang="nl-NL" sz="1500" dirty="0"/>
              <a:t>het groepje dat als eerste binnenkwam krijgt 5 bonuspunten, het tweede groepje 3 en het derde </a:t>
            </a:r>
            <a:r>
              <a:rPr lang="nl-NL" altLang="nl-NL" sz="1500"/>
              <a:t>1.)</a:t>
            </a:r>
            <a:endParaRPr lang="nl-NL" altLang="nl-NL" sz="1500" dirty="0"/>
          </a:p>
          <a:p>
            <a:r>
              <a:rPr lang="nl-NL" altLang="nl-NL" sz="1500" dirty="0"/>
              <a:t> </a:t>
            </a:r>
          </a:p>
          <a:p>
            <a:r>
              <a:rPr lang="nl-NL" altLang="nl-NL" sz="1500" u="sng" dirty="0"/>
              <a:t>Variaties:</a:t>
            </a:r>
          </a:p>
          <a:p>
            <a:r>
              <a:rPr lang="nl-NL" altLang="nl-NL" sz="1500" dirty="0"/>
              <a:t>Laat de groepjes overleggen voor ze het antwoord opschrijven.</a:t>
            </a:r>
          </a:p>
          <a:p>
            <a:r>
              <a:rPr lang="nl-NL" altLang="nl-NL" sz="1500" dirty="0"/>
              <a:t>Laat in tweetallen een vraag bedenken. Schrijf daarna de vraagnummers erop. Laat elk groepje zijn vraag ergens ophangen. Daarna kun je het zo spelen als hierboven.</a:t>
            </a:r>
          </a:p>
        </p:txBody>
      </p:sp>
    </p:spTree>
    <p:extLst>
      <p:ext uri="{BB962C8B-B14F-4D97-AF65-F5344CB8AC3E}">
        <p14:creationId xmlns:p14="http://schemas.microsoft.com/office/powerpoint/2010/main" val="2634617677"/>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a:t>15) Ben jij bang voor onweer?</a:t>
            </a:r>
          </a:p>
        </p:txBody>
      </p:sp>
    </p:spTree>
    <p:extLst>
      <p:ext uri="{BB962C8B-B14F-4D97-AF65-F5344CB8AC3E}">
        <p14:creationId xmlns:p14="http://schemas.microsoft.com/office/powerpoint/2010/main" val="12626500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a:t>16) Ik hoor een harde donderslag.</a:t>
            </a:r>
          </a:p>
        </p:txBody>
      </p:sp>
    </p:spTree>
    <p:extLst>
      <p:ext uri="{BB962C8B-B14F-4D97-AF65-F5344CB8AC3E}">
        <p14:creationId xmlns:p14="http://schemas.microsoft.com/office/powerpoint/2010/main" val="12626500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a:t>17) Daar schrok ik ontzettend van.</a:t>
            </a:r>
          </a:p>
        </p:txBody>
      </p:sp>
    </p:spTree>
    <p:extLst>
      <p:ext uri="{BB962C8B-B14F-4D97-AF65-F5344CB8AC3E}">
        <p14:creationId xmlns:p14="http://schemas.microsoft.com/office/powerpoint/2010/main" val="12626500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a:t>18) Ik ren zo snel mogelijk naar huis.</a:t>
            </a:r>
          </a:p>
        </p:txBody>
      </p:sp>
    </p:spTree>
    <p:extLst>
      <p:ext uri="{BB962C8B-B14F-4D97-AF65-F5344CB8AC3E}">
        <p14:creationId xmlns:p14="http://schemas.microsoft.com/office/powerpoint/2010/main" val="12626500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a:t>19) Hangen er hippe kleren in jouw kast?</a:t>
            </a:r>
          </a:p>
        </p:txBody>
      </p:sp>
    </p:spTree>
    <p:extLst>
      <p:ext uri="{BB962C8B-B14F-4D97-AF65-F5344CB8AC3E}">
        <p14:creationId xmlns:p14="http://schemas.microsoft.com/office/powerpoint/2010/main" val="12626500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3139321"/>
          </a:xfrm>
          <a:prstGeom prst="rect">
            <a:avLst/>
          </a:prstGeom>
          <a:noFill/>
        </p:spPr>
        <p:txBody>
          <a:bodyPr wrap="square" rtlCol="0">
            <a:spAutoFit/>
          </a:bodyPr>
          <a:lstStyle/>
          <a:p>
            <a:r>
              <a:rPr lang="nl-NL" sz="6600" dirty="0"/>
              <a:t>20) Dan zie jij er waarschijnlijk heel modieus uit.</a:t>
            </a:r>
          </a:p>
        </p:txBody>
      </p:sp>
    </p:spTree>
    <p:extLst>
      <p:ext uri="{BB962C8B-B14F-4D97-AF65-F5344CB8AC3E}">
        <p14:creationId xmlns:p14="http://schemas.microsoft.com/office/powerpoint/2010/main" val="12626500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a:t>21) Mode is eigenlijk een gek iets.</a:t>
            </a:r>
          </a:p>
        </p:txBody>
      </p:sp>
    </p:spTree>
    <p:extLst>
      <p:ext uri="{BB962C8B-B14F-4D97-AF65-F5344CB8AC3E}">
        <p14:creationId xmlns:p14="http://schemas.microsoft.com/office/powerpoint/2010/main" val="27637961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4154984"/>
          </a:xfrm>
          <a:prstGeom prst="rect">
            <a:avLst/>
          </a:prstGeom>
          <a:noFill/>
        </p:spPr>
        <p:txBody>
          <a:bodyPr wrap="square" rtlCol="0">
            <a:spAutoFit/>
          </a:bodyPr>
          <a:lstStyle/>
          <a:p>
            <a:r>
              <a:rPr lang="nl-NL" sz="6600" dirty="0"/>
              <a:t>22) Mode wordt gemaakt, maar het ontstaat ook vanzelf. (</a:t>
            </a:r>
            <a:r>
              <a:rPr lang="nl-NL" sz="6600" u="sng" dirty="0"/>
              <a:t>2x!</a:t>
            </a:r>
            <a:r>
              <a:rPr lang="nl-NL" sz="6600" dirty="0"/>
              <a:t>)</a:t>
            </a:r>
          </a:p>
        </p:txBody>
      </p:sp>
    </p:spTree>
    <p:extLst>
      <p:ext uri="{BB962C8B-B14F-4D97-AF65-F5344CB8AC3E}">
        <p14:creationId xmlns:p14="http://schemas.microsoft.com/office/powerpoint/2010/main" val="27637961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692696"/>
            <a:ext cx="8712968" cy="5170646"/>
          </a:xfrm>
          <a:prstGeom prst="rect">
            <a:avLst/>
          </a:prstGeom>
          <a:noFill/>
        </p:spPr>
        <p:txBody>
          <a:bodyPr wrap="square" rtlCol="0">
            <a:spAutoFit/>
          </a:bodyPr>
          <a:lstStyle/>
          <a:p>
            <a:r>
              <a:rPr lang="nl-NL" sz="6600" dirty="0"/>
              <a:t>23) Mensen in de modewereld proberen ervoor te zorgen dat bepaalde kleding in de mode komt.</a:t>
            </a:r>
          </a:p>
        </p:txBody>
      </p:sp>
    </p:spTree>
    <p:extLst>
      <p:ext uri="{BB962C8B-B14F-4D97-AF65-F5344CB8AC3E}">
        <p14:creationId xmlns:p14="http://schemas.microsoft.com/office/powerpoint/2010/main" val="27637961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3139321"/>
          </a:xfrm>
          <a:prstGeom prst="rect">
            <a:avLst/>
          </a:prstGeom>
          <a:noFill/>
        </p:spPr>
        <p:txBody>
          <a:bodyPr wrap="square" rtlCol="0">
            <a:spAutoFit/>
          </a:bodyPr>
          <a:lstStyle/>
          <a:p>
            <a:r>
              <a:rPr lang="nl-NL" sz="6600" dirty="0"/>
              <a:t>24) Ze houden daarvoor vaak hun idool in de gaten.</a:t>
            </a:r>
          </a:p>
        </p:txBody>
      </p:sp>
    </p:spTree>
    <p:extLst>
      <p:ext uri="{BB962C8B-B14F-4D97-AF65-F5344CB8AC3E}">
        <p14:creationId xmlns:p14="http://schemas.microsoft.com/office/powerpoint/2010/main" val="2763796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p:cNvGraphicFramePr>
            <a:graphicFrameLocks noGrp="1"/>
          </p:cNvGraphicFramePr>
          <p:nvPr>
            <p:extLst>
              <p:ext uri="{D42A27DB-BD31-4B8C-83A1-F6EECF244321}">
                <p14:modId xmlns:p14="http://schemas.microsoft.com/office/powerpoint/2010/main" val="2761498614"/>
              </p:ext>
            </p:extLst>
          </p:nvPr>
        </p:nvGraphicFramePr>
        <p:xfrm>
          <a:off x="179512" y="77048"/>
          <a:ext cx="8712969" cy="6592312"/>
        </p:xfrm>
        <a:graphic>
          <a:graphicData uri="http://schemas.openxmlformats.org/drawingml/2006/table">
            <a:tbl>
              <a:tblPr firstRow="1" bandRow="1">
                <a:tableStyleId>{5C22544A-7EE6-4342-B048-85BDC9FD1C3A}</a:tableStyleId>
              </a:tblPr>
              <a:tblGrid>
                <a:gridCol w="432048">
                  <a:extLst>
                    <a:ext uri="{9D8B030D-6E8A-4147-A177-3AD203B41FA5}">
                      <a16:colId xmlns:a16="http://schemas.microsoft.com/office/drawing/2014/main" val="20000"/>
                    </a:ext>
                  </a:extLst>
                </a:gridCol>
                <a:gridCol w="4032448">
                  <a:extLst>
                    <a:ext uri="{9D8B030D-6E8A-4147-A177-3AD203B41FA5}">
                      <a16:colId xmlns:a16="http://schemas.microsoft.com/office/drawing/2014/main" val="20001"/>
                    </a:ext>
                  </a:extLst>
                </a:gridCol>
                <a:gridCol w="4248473">
                  <a:extLst>
                    <a:ext uri="{9D8B030D-6E8A-4147-A177-3AD203B41FA5}">
                      <a16:colId xmlns:a16="http://schemas.microsoft.com/office/drawing/2014/main" val="20002"/>
                    </a:ext>
                  </a:extLst>
                </a:gridCol>
              </a:tblGrid>
              <a:tr h="288032">
                <a:tc>
                  <a:txBody>
                    <a:bodyPr/>
                    <a:lstStyle/>
                    <a:p>
                      <a:pPr algn="ctr"/>
                      <a:r>
                        <a:rPr lang="nl-NL" sz="1200" dirty="0" err="1">
                          <a:solidFill>
                            <a:schemeClr val="tx1"/>
                          </a:solidFill>
                        </a:rPr>
                        <a:t>Nr</a:t>
                      </a:r>
                      <a:r>
                        <a:rPr lang="nl-NL" sz="12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nl-NL" sz="1200" dirty="0">
                          <a:solidFill>
                            <a:schemeClr val="tx1"/>
                          </a:solidFill>
                        </a:rPr>
                        <a:t>Onderwerp: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nl-NL" sz="1200" dirty="0">
                          <a:solidFill>
                            <a:schemeClr val="tx1"/>
                          </a:solidFill>
                        </a:rPr>
                        <a:t>Persoonsvorm: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370840">
                <a:tc>
                  <a:txBody>
                    <a:bodyPr/>
                    <a:lstStyle/>
                    <a:p>
                      <a:pPr algn="ctr"/>
                      <a:r>
                        <a:rPr lang="nl-NL" sz="1200" dirty="0">
                          <a:solidFill>
                            <a:schemeClr val="tx1"/>
                          </a:solidFill>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ctr"/>
                      <a:r>
                        <a:rPr lang="nl-NL" sz="1200" dirty="0">
                          <a:solidFill>
                            <a:schemeClr val="tx1"/>
                          </a:solidFill>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algn="ctr"/>
                      <a:r>
                        <a:rPr lang="nl-NL" sz="1200">
                          <a:solidFill>
                            <a:schemeClr val="tx1"/>
                          </a:solidFill>
                        </a:rPr>
                        <a:t>3</a:t>
                      </a:r>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pPr algn="ctr"/>
                      <a:r>
                        <a:rPr lang="nl-NL" sz="1200" dirty="0">
                          <a:solidFill>
                            <a:schemeClr val="tx1"/>
                          </a:solidFill>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0840">
                <a:tc>
                  <a:txBody>
                    <a:bodyPr/>
                    <a:lstStyle/>
                    <a:p>
                      <a:pPr algn="ctr"/>
                      <a:r>
                        <a:rPr lang="nl-NL" sz="1200" dirty="0">
                          <a:solidFill>
                            <a:schemeClr val="tx1"/>
                          </a:solidFill>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70840">
                <a:tc>
                  <a:txBody>
                    <a:bodyPr/>
                    <a:lstStyle/>
                    <a:p>
                      <a:pPr algn="ctr"/>
                      <a:r>
                        <a:rPr lang="nl-NL" sz="1200" dirty="0">
                          <a:solidFill>
                            <a:schemeClr val="tx1"/>
                          </a:solidFill>
                        </a:rPr>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370840">
                <a:tc>
                  <a:txBody>
                    <a:bodyPr/>
                    <a:lstStyle/>
                    <a:p>
                      <a:pPr algn="ctr"/>
                      <a:r>
                        <a:rPr lang="nl-NL" sz="1200" dirty="0">
                          <a:solidFill>
                            <a:schemeClr val="tx1"/>
                          </a:solidFill>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370840">
                <a:tc>
                  <a:txBody>
                    <a:bodyPr/>
                    <a:lstStyle/>
                    <a:p>
                      <a:pPr algn="ctr"/>
                      <a:r>
                        <a:rPr lang="nl-NL" sz="1200" dirty="0">
                          <a:solidFill>
                            <a:schemeClr val="tx1"/>
                          </a:solidFill>
                        </a:rPr>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370840">
                <a:tc>
                  <a:txBody>
                    <a:bodyPr/>
                    <a:lstStyle/>
                    <a:p>
                      <a:pPr algn="ctr"/>
                      <a:r>
                        <a:rPr lang="nl-NL" sz="1200" dirty="0">
                          <a:solidFill>
                            <a:schemeClr val="tx1"/>
                          </a:solidFill>
                        </a:rPr>
                        <a:t>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370840">
                <a:tc>
                  <a:txBody>
                    <a:bodyPr/>
                    <a:lstStyle/>
                    <a:p>
                      <a:pPr algn="ctr"/>
                      <a:r>
                        <a:rPr lang="nl-NL" sz="1200" dirty="0">
                          <a:solidFill>
                            <a:schemeClr val="tx1"/>
                          </a:solidFill>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370840">
                <a:tc>
                  <a:txBody>
                    <a:bodyPr/>
                    <a:lstStyle/>
                    <a:p>
                      <a:pPr algn="ctr"/>
                      <a:r>
                        <a:rPr lang="nl-NL" sz="1200" dirty="0">
                          <a:solidFill>
                            <a:schemeClr val="tx1"/>
                          </a:solidFill>
                        </a:rPr>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370840">
                <a:tc>
                  <a:txBody>
                    <a:bodyPr/>
                    <a:lstStyle/>
                    <a:p>
                      <a:pPr algn="ctr"/>
                      <a:r>
                        <a:rPr lang="nl-NL" sz="1200" dirty="0">
                          <a:solidFill>
                            <a:schemeClr val="tx1"/>
                          </a:solidFill>
                        </a:rPr>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2"/>
                  </a:ext>
                </a:extLst>
              </a:tr>
              <a:tr h="370840">
                <a:tc>
                  <a:txBody>
                    <a:bodyPr/>
                    <a:lstStyle/>
                    <a:p>
                      <a:pPr algn="ctr"/>
                      <a:r>
                        <a:rPr lang="nl-NL" sz="1200" dirty="0">
                          <a:solidFill>
                            <a:schemeClr val="tx1"/>
                          </a:solidFill>
                        </a:rPr>
                        <a:t>13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3"/>
                  </a:ext>
                </a:extLst>
              </a:tr>
              <a:tr h="370840">
                <a:tc>
                  <a:txBody>
                    <a:bodyPr/>
                    <a:lstStyle/>
                    <a:p>
                      <a:pPr algn="ctr"/>
                      <a:r>
                        <a:rPr lang="nl-NL" sz="1200" dirty="0">
                          <a:solidFill>
                            <a:schemeClr val="tx1"/>
                          </a:solidFill>
                        </a:rPr>
                        <a:t>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4"/>
                  </a:ext>
                </a:extLst>
              </a:tr>
              <a:tr h="370840">
                <a:tc>
                  <a:txBody>
                    <a:bodyPr/>
                    <a:lstStyle/>
                    <a:p>
                      <a:pPr algn="ctr"/>
                      <a:r>
                        <a:rPr lang="nl-NL" sz="1200" dirty="0">
                          <a:solidFill>
                            <a:schemeClr val="tx1"/>
                          </a:solidFill>
                        </a:rPr>
                        <a:t>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5"/>
                  </a:ext>
                </a:extLst>
              </a:tr>
              <a:tr h="370840">
                <a:tc>
                  <a:txBody>
                    <a:bodyPr/>
                    <a:lstStyle/>
                    <a:p>
                      <a:pPr algn="ctr"/>
                      <a:r>
                        <a:rPr lang="nl-NL" sz="1200" dirty="0">
                          <a:solidFill>
                            <a:schemeClr val="tx1"/>
                          </a:solidFill>
                        </a:rPr>
                        <a:t>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6"/>
                  </a:ext>
                </a:extLst>
              </a:tr>
              <a:tr h="370840">
                <a:tc>
                  <a:txBody>
                    <a:bodyPr/>
                    <a:lstStyle/>
                    <a:p>
                      <a:pPr algn="ctr"/>
                      <a:r>
                        <a:rPr lang="nl-NL" sz="1200" dirty="0">
                          <a:solidFill>
                            <a:schemeClr val="tx1"/>
                          </a:solidFill>
                        </a:rPr>
                        <a:t>17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38327775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a:t>25) Zo’n idool is bijvoorbeeld Madonna.</a:t>
            </a:r>
          </a:p>
        </p:txBody>
      </p:sp>
    </p:spTree>
    <p:extLst>
      <p:ext uri="{BB962C8B-B14F-4D97-AF65-F5344CB8AC3E}">
        <p14:creationId xmlns:p14="http://schemas.microsoft.com/office/powerpoint/2010/main" val="27637961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a:t>26) Ze is al heel lang zangeres.</a:t>
            </a:r>
          </a:p>
        </p:txBody>
      </p:sp>
    </p:spTree>
    <p:extLst>
      <p:ext uri="{BB962C8B-B14F-4D97-AF65-F5344CB8AC3E}">
        <p14:creationId xmlns:p14="http://schemas.microsoft.com/office/powerpoint/2010/main" val="27637961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a:t>27) Ze is al vaak van stijl veranderd.</a:t>
            </a:r>
          </a:p>
        </p:txBody>
      </p:sp>
    </p:spTree>
    <p:extLst>
      <p:ext uri="{BB962C8B-B14F-4D97-AF65-F5344CB8AC3E}">
        <p14:creationId xmlns:p14="http://schemas.microsoft.com/office/powerpoint/2010/main" val="27637961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4154984"/>
          </a:xfrm>
          <a:prstGeom prst="rect">
            <a:avLst/>
          </a:prstGeom>
          <a:noFill/>
        </p:spPr>
        <p:txBody>
          <a:bodyPr wrap="square" rtlCol="0">
            <a:spAutoFit/>
          </a:bodyPr>
          <a:lstStyle/>
          <a:p>
            <a:r>
              <a:rPr lang="nl-NL" sz="6600" dirty="0"/>
              <a:t>28) Veel fans van Madonna willen net zulke kleren dragen als zij.</a:t>
            </a:r>
          </a:p>
        </p:txBody>
      </p:sp>
    </p:spTree>
    <p:extLst>
      <p:ext uri="{BB962C8B-B14F-4D97-AF65-F5344CB8AC3E}">
        <p14:creationId xmlns:p14="http://schemas.microsoft.com/office/powerpoint/2010/main" val="27637961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3139321"/>
          </a:xfrm>
          <a:prstGeom prst="rect">
            <a:avLst/>
          </a:prstGeom>
          <a:noFill/>
        </p:spPr>
        <p:txBody>
          <a:bodyPr wrap="square" rtlCol="0">
            <a:spAutoFit/>
          </a:bodyPr>
          <a:lstStyle/>
          <a:p>
            <a:r>
              <a:rPr lang="nl-NL" sz="6600" dirty="0"/>
              <a:t>29) Maandagochtend vertelt de juf een spannend nieuwtje.</a:t>
            </a:r>
          </a:p>
        </p:txBody>
      </p:sp>
    </p:spTree>
    <p:extLst>
      <p:ext uri="{BB962C8B-B14F-4D97-AF65-F5344CB8AC3E}">
        <p14:creationId xmlns:p14="http://schemas.microsoft.com/office/powerpoint/2010/main" val="27637961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3139321"/>
          </a:xfrm>
          <a:prstGeom prst="rect">
            <a:avLst/>
          </a:prstGeom>
          <a:noFill/>
        </p:spPr>
        <p:txBody>
          <a:bodyPr wrap="square" rtlCol="0">
            <a:spAutoFit/>
          </a:bodyPr>
          <a:lstStyle/>
          <a:p>
            <a:r>
              <a:rPr lang="nl-NL" sz="6600" dirty="0"/>
              <a:t>32) “Is de nieuwe leerling een jongen of een meisje?”</a:t>
            </a:r>
          </a:p>
        </p:txBody>
      </p:sp>
    </p:spTree>
    <p:extLst>
      <p:ext uri="{BB962C8B-B14F-4D97-AF65-F5344CB8AC3E}">
        <p14:creationId xmlns:p14="http://schemas.microsoft.com/office/powerpoint/2010/main" val="27637961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a:t>33) Sven roept alweer door de klas.</a:t>
            </a:r>
          </a:p>
        </p:txBody>
      </p:sp>
    </p:spTree>
    <p:extLst>
      <p:ext uri="{BB962C8B-B14F-4D97-AF65-F5344CB8AC3E}">
        <p14:creationId xmlns:p14="http://schemas.microsoft.com/office/powerpoint/2010/main" val="31319131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1107996"/>
          </a:xfrm>
          <a:prstGeom prst="rect">
            <a:avLst/>
          </a:prstGeom>
          <a:noFill/>
        </p:spPr>
        <p:txBody>
          <a:bodyPr wrap="square" rtlCol="0">
            <a:spAutoFit/>
          </a:bodyPr>
          <a:lstStyle/>
          <a:p>
            <a:r>
              <a:rPr lang="nl-NL" sz="6600" dirty="0"/>
              <a:t>34) De juf kijkt boos.</a:t>
            </a:r>
          </a:p>
        </p:txBody>
      </p:sp>
    </p:spTree>
    <p:extLst>
      <p:ext uri="{BB962C8B-B14F-4D97-AF65-F5344CB8AC3E}">
        <p14:creationId xmlns:p14="http://schemas.microsoft.com/office/powerpoint/2010/main" val="31319131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a:t>35) “Wat hebben wij nou afgesproken Sven?”</a:t>
            </a:r>
          </a:p>
        </p:txBody>
      </p:sp>
    </p:spTree>
    <p:extLst>
      <p:ext uri="{BB962C8B-B14F-4D97-AF65-F5344CB8AC3E}">
        <p14:creationId xmlns:p14="http://schemas.microsoft.com/office/powerpoint/2010/main" val="31319131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a:t>36) Gelukkig geeft ze geen straf.</a:t>
            </a:r>
          </a:p>
        </p:txBody>
      </p:sp>
    </p:spTree>
    <p:extLst>
      <p:ext uri="{BB962C8B-B14F-4D97-AF65-F5344CB8AC3E}">
        <p14:creationId xmlns:p14="http://schemas.microsoft.com/office/powerpoint/2010/main" val="3131913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p:cNvGraphicFramePr>
            <a:graphicFrameLocks noGrp="1"/>
          </p:cNvGraphicFramePr>
          <p:nvPr>
            <p:extLst>
              <p:ext uri="{D42A27DB-BD31-4B8C-83A1-F6EECF244321}">
                <p14:modId xmlns:p14="http://schemas.microsoft.com/office/powerpoint/2010/main" val="2331459349"/>
              </p:ext>
            </p:extLst>
          </p:nvPr>
        </p:nvGraphicFramePr>
        <p:xfrm>
          <a:off x="179512" y="116632"/>
          <a:ext cx="8712969" cy="6592312"/>
        </p:xfrm>
        <a:graphic>
          <a:graphicData uri="http://schemas.openxmlformats.org/drawingml/2006/table">
            <a:tbl>
              <a:tblPr firstRow="1" bandRow="1">
                <a:tableStyleId>{5C22544A-7EE6-4342-B048-85BDC9FD1C3A}</a:tableStyleId>
              </a:tblPr>
              <a:tblGrid>
                <a:gridCol w="432048">
                  <a:extLst>
                    <a:ext uri="{9D8B030D-6E8A-4147-A177-3AD203B41FA5}">
                      <a16:colId xmlns:a16="http://schemas.microsoft.com/office/drawing/2014/main" val="20000"/>
                    </a:ext>
                  </a:extLst>
                </a:gridCol>
                <a:gridCol w="4032448">
                  <a:extLst>
                    <a:ext uri="{9D8B030D-6E8A-4147-A177-3AD203B41FA5}">
                      <a16:colId xmlns:a16="http://schemas.microsoft.com/office/drawing/2014/main" val="20001"/>
                    </a:ext>
                  </a:extLst>
                </a:gridCol>
                <a:gridCol w="4248473">
                  <a:extLst>
                    <a:ext uri="{9D8B030D-6E8A-4147-A177-3AD203B41FA5}">
                      <a16:colId xmlns:a16="http://schemas.microsoft.com/office/drawing/2014/main" val="20002"/>
                    </a:ext>
                  </a:extLst>
                </a:gridCol>
              </a:tblGrid>
              <a:tr h="288032">
                <a:tc>
                  <a:txBody>
                    <a:bodyPr/>
                    <a:lstStyle/>
                    <a:p>
                      <a:pPr algn="ctr"/>
                      <a:r>
                        <a:rPr lang="nl-NL" sz="1200" dirty="0" err="1">
                          <a:solidFill>
                            <a:schemeClr val="tx1"/>
                          </a:solidFill>
                        </a:rPr>
                        <a:t>Nr</a:t>
                      </a:r>
                      <a:r>
                        <a:rPr lang="nl-NL" sz="12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nl-NL" sz="1200" dirty="0">
                          <a:solidFill>
                            <a:schemeClr val="tx1"/>
                          </a:solidFill>
                        </a:rPr>
                        <a:t>Onderwerp: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nl-NL" sz="1200" dirty="0">
                          <a:solidFill>
                            <a:schemeClr val="tx1"/>
                          </a:solidFill>
                        </a:rPr>
                        <a:t>Persoonsvorm: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370840">
                <a:tc>
                  <a:txBody>
                    <a:bodyPr/>
                    <a:lstStyle/>
                    <a:p>
                      <a:pPr algn="ctr"/>
                      <a:r>
                        <a:rPr lang="nl-NL" sz="1200" dirty="0">
                          <a:solidFill>
                            <a:schemeClr val="tx1"/>
                          </a:solidFill>
                        </a:rPr>
                        <a:t>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ctr"/>
                      <a:r>
                        <a:rPr lang="nl-NL" sz="1200" dirty="0">
                          <a:solidFill>
                            <a:schemeClr val="tx1"/>
                          </a:solidFill>
                        </a:rPr>
                        <a:t>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algn="ctr"/>
                      <a:r>
                        <a:rPr lang="nl-NL" sz="1200" dirty="0">
                          <a:solidFill>
                            <a:schemeClr val="tx1"/>
                          </a:solidFill>
                        </a:rPr>
                        <a:t>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pPr algn="ctr"/>
                      <a:r>
                        <a:rPr lang="nl-NL" sz="1200" dirty="0">
                          <a:solidFill>
                            <a:schemeClr val="tx1"/>
                          </a:solidFill>
                        </a:rPr>
                        <a:t>21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0840">
                <a:tc>
                  <a:txBody>
                    <a:bodyPr/>
                    <a:lstStyle/>
                    <a:p>
                      <a:pPr algn="ctr"/>
                      <a:r>
                        <a:rPr lang="nl-NL" sz="1200" dirty="0">
                          <a:solidFill>
                            <a:schemeClr val="tx1"/>
                          </a:solidFill>
                        </a:rPr>
                        <a:t>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70840">
                <a:tc>
                  <a:txBody>
                    <a:bodyPr/>
                    <a:lstStyle/>
                    <a:p>
                      <a:pPr algn="ctr"/>
                      <a:r>
                        <a:rPr lang="nl-NL" sz="1200" dirty="0">
                          <a:solidFill>
                            <a:schemeClr val="tx1"/>
                          </a:solidFill>
                        </a:rPr>
                        <a:t>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370840">
                <a:tc>
                  <a:txBody>
                    <a:bodyPr/>
                    <a:lstStyle/>
                    <a:p>
                      <a:pPr algn="ctr"/>
                      <a:r>
                        <a:rPr lang="nl-NL" sz="1200" dirty="0">
                          <a:solidFill>
                            <a:schemeClr val="tx1"/>
                          </a:solidFill>
                        </a:rPr>
                        <a:t>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370840">
                <a:tc>
                  <a:txBody>
                    <a:bodyPr/>
                    <a:lstStyle/>
                    <a:p>
                      <a:pPr algn="ctr"/>
                      <a:r>
                        <a:rPr lang="nl-NL" sz="1200" dirty="0">
                          <a:solidFill>
                            <a:schemeClr val="tx1"/>
                          </a:solidFill>
                        </a:rPr>
                        <a:t>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370840">
                <a:tc>
                  <a:txBody>
                    <a:bodyPr/>
                    <a:lstStyle/>
                    <a:p>
                      <a:pPr algn="ctr"/>
                      <a:r>
                        <a:rPr lang="nl-NL" sz="1200" dirty="0">
                          <a:solidFill>
                            <a:schemeClr val="tx1"/>
                          </a:solidFill>
                        </a:rPr>
                        <a:t>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370840">
                <a:tc>
                  <a:txBody>
                    <a:bodyPr/>
                    <a:lstStyle/>
                    <a:p>
                      <a:pPr algn="ctr"/>
                      <a:r>
                        <a:rPr lang="nl-NL" sz="1200" dirty="0">
                          <a:solidFill>
                            <a:schemeClr val="tx1"/>
                          </a:solidFill>
                        </a:rPr>
                        <a:t>26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370840">
                <a:tc>
                  <a:txBody>
                    <a:bodyPr/>
                    <a:lstStyle/>
                    <a:p>
                      <a:pPr algn="ctr"/>
                      <a:r>
                        <a:rPr lang="nl-NL" sz="1200" dirty="0">
                          <a:solidFill>
                            <a:schemeClr val="tx1"/>
                          </a:solidFill>
                        </a:rPr>
                        <a:t>27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370840">
                <a:tc>
                  <a:txBody>
                    <a:bodyPr/>
                    <a:lstStyle/>
                    <a:p>
                      <a:pPr algn="ctr"/>
                      <a:r>
                        <a:rPr lang="nl-NL" sz="1200" dirty="0">
                          <a:solidFill>
                            <a:schemeClr val="tx1"/>
                          </a:solidFill>
                        </a:rPr>
                        <a:t>28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2"/>
                  </a:ext>
                </a:extLst>
              </a:tr>
              <a:tr h="370840">
                <a:tc>
                  <a:txBody>
                    <a:bodyPr/>
                    <a:lstStyle/>
                    <a:p>
                      <a:pPr algn="ctr"/>
                      <a:r>
                        <a:rPr lang="nl-NL" sz="1200" dirty="0">
                          <a:solidFill>
                            <a:schemeClr val="tx1"/>
                          </a:solidFill>
                        </a:rPr>
                        <a:t>29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3"/>
                  </a:ext>
                </a:extLst>
              </a:tr>
              <a:tr h="370840">
                <a:tc>
                  <a:txBody>
                    <a:bodyPr/>
                    <a:lstStyle/>
                    <a:p>
                      <a:pPr algn="ctr"/>
                      <a:r>
                        <a:rPr lang="nl-NL" sz="1200" dirty="0">
                          <a:solidFill>
                            <a:schemeClr val="tx1"/>
                          </a:solidFill>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4"/>
                  </a:ext>
                </a:extLst>
              </a:tr>
              <a:tr h="370840">
                <a:tc>
                  <a:txBody>
                    <a:bodyPr/>
                    <a:lstStyle/>
                    <a:p>
                      <a:pPr algn="ctr"/>
                      <a:r>
                        <a:rPr lang="nl-NL" sz="1200" dirty="0">
                          <a:solidFill>
                            <a:schemeClr val="tx1"/>
                          </a:solidFill>
                        </a:rPr>
                        <a:t>31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5"/>
                  </a:ext>
                </a:extLst>
              </a:tr>
              <a:tr h="370840">
                <a:tc>
                  <a:txBody>
                    <a:bodyPr/>
                    <a:lstStyle/>
                    <a:p>
                      <a:pPr algn="ctr"/>
                      <a:r>
                        <a:rPr lang="nl-NL" sz="1200" dirty="0">
                          <a:solidFill>
                            <a:schemeClr val="tx1"/>
                          </a:solidFill>
                        </a:rPr>
                        <a:t>32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6"/>
                  </a:ext>
                </a:extLst>
              </a:tr>
              <a:tr h="370840">
                <a:tc>
                  <a:txBody>
                    <a:bodyPr/>
                    <a:lstStyle/>
                    <a:p>
                      <a:pPr algn="ctr"/>
                      <a:r>
                        <a:rPr lang="nl-NL" sz="1200" dirty="0"/>
                        <a:t>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41531294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a:t>37) “Noor is een jongen.”</a:t>
            </a:r>
          </a:p>
        </p:txBody>
      </p:sp>
    </p:spTree>
    <p:extLst>
      <p:ext uri="{BB962C8B-B14F-4D97-AF65-F5344CB8AC3E}">
        <p14:creationId xmlns:p14="http://schemas.microsoft.com/office/powerpoint/2010/main" val="31319131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a:t>38) “Hij komt uit Afghanistan.”</a:t>
            </a:r>
          </a:p>
        </p:txBody>
      </p:sp>
    </p:spTree>
    <p:extLst>
      <p:ext uri="{BB962C8B-B14F-4D97-AF65-F5344CB8AC3E}">
        <p14:creationId xmlns:p14="http://schemas.microsoft.com/office/powerpoint/2010/main" val="31319131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a:t>39) Judith en Natascha steken hun vinger op.</a:t>
            </a:r>
          </a:p>
        </p:txBody>
      </p:sp>
    </p:spTree>
    <p:extLst>
      <p:ext uri="{BB962C8B-B14F-4D97-AF65-F5344CB8AC3E}">
        <p14:creationId xmlns:p14="http://schemas.microsoft.com/office/powerpoint/2010/main" val="31319131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a:t>40) “Spreekt u Afghaans, juf?”</a:t>
            </a:r>
          </a:p>
        </p:txBody>
      </p:sp>
    </p:spTree>
    <p:extLst>
      <p:ext uri="{BB962C8B-B14F-4D97-AF65-F5344CB8AC3E}">
        <p14:creationId xmlns:p14="http://schemas.microsoft.com/office/powerpoint/2010/main" val="31319131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3139321"/>
          </a:xfrm>
          <a:prstGeom prst="rect">
            <a:avLst/>
          </a:prstGeom>
          <a:noFill/>
        </p:spPr>
        <p:txBody>
          <a:bodyPr wrap="square" rtlCol="0">
            <a:spAutoFit/>
          </a:bodyPr>
          <a:lstStyle/>
          <a:p>
            <a:r>
              <a:rPr lang="nl-NL" sz="6600" dirty="0"/>
              <a:t>41) Vind je het moeilijk om het onderwerp te vinden?</a:t>
            </a:r>
          </a:p>
        </p:txBody>
      </p:sp>
    </p:spTree>
    <p:extLst>
      <p:ext uri="{BB962C8B-B14F-4D97-AF65-F5344CB8AC3E}">
        <p14:creationId xmlns:p14="http://schemas.microsoft.com/office/powerpoint/2010/main" val="31319131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3139321"/>
          </a:xfrm>
          <a:prstGeom prst="rect">
            <a:avLst/>
          </a:prstGeom>
          <a:noFill/>
        </p:spPr>
        <p:txBody>
          <a:bodyPr wrap="square" rtlCol="0">
            <a:spAutoFit/>
          </a:bodyPr>
          <a:lstStyle/>
          <a:p>
            <a:r>
              <a:rPr lang="nl-NL" sz="6600" dirty="0"/>
              <a:t>42) Vaak staat het onderwerp naast de persoonsvorm.</a:t>
            </a:r>
          </a:p>
        </p:txBody>
      </p:sp>
    </p:spTree>
    <p:extLst>
      <p:ext uri="{BB962C8B-B14F-4D97-AF65-F5344CB8AC3E}">
        <p14:creationId xmlns:p14="http://schemas.microsoft.com/office/powerpoint/2010/main" val="313191312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3139321"/>
          </a:xfrm>
          <a:prstGeom prst="rect">
            <a:avLst/>
          </a:prstGeom>
          <a:noFill/>
        </p:spPr>
        <p:txBody>
          <a:bodyPr wrap="square" rtlCol="0">
            <a:spAutoFit/>
          </a:bodyPr>
          <a:lstStyle/>
          <a:p>
            <a:r>
              <a:rPr lang="nl-NL" sz="6600" dirty="0"/>
              <a:t>43) Je moet dan wel eerst de persoonsvorm vinden.</a:t>
            </a:r>
          </a:p>
        </p:txBody>
      </p:sp>
    </p:spTree>
    <p:extLst>
      <p:ext uri="{BB962C8B-B14F-4D97-AF65-F5344CB8AC3E}">
        <p14:creationId xmlns:p14="http://schemas.microsoft.com/office/powerpoint/2010/main" val="237655440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3139321"/>
          </a:xfrm>
          <a:prstGeom prst="rect">
            <a:avLst/>
          </a:prstGeom>
          <a:noFill/>
        </p:spPr>
        <p:txBody>
          <a:bodyPr wrap="square" rtlCol="0">
            <a:spAutoFit/>
          </a:bodyPr>
          <a:lstStyle/>
          <a:p>
            <a:r>
              <a:rPr lang="nl-NL" sz="6600" dirty="0"/>
              <a:t>44) De persoonsvorm is bijna altijd maar één woord.</a:t>
            </a:r>
          </a:p>
        </p:txBody>
      </p:sp>
    </p:spTree>
    <p:extLst>
      <p:ext uri="{BB962C8B-B14F-4D97-AF65-F5344CB8AC3E}">
        <p14:creationId xmlns:p14="http://schemas.microsoft.com/office/powerpoint/2010/main" val="23765544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a:t>45) Het onderwerp kan soms erg lang zijn.</a:t>
            </a:r>
          </a:p>
        </p:txBody>
      </p:sp>
    </p:spTree>
    <p:extLst>
      <p:ext uri="{BB962C8B-B14F-4D97-AF65-F5344CB8AC3E}">
        <p14:creationId xmlns:p14="http://schemas.microsoft.com/office/powerpoint/2010/main" val="23765544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4154984"/>
          </a:xfrm>
          <a:prstGeom prst="rect">
            <a:avLst/>
          </a:prstGeom>
          <a:noFill/>
        </p:spPr>
        <p:txBody>
          <a:bodyPr wrap="square" rtlCol="0">
            <a:spAutoFit/>
          </a:bodyPr>
          <a:lstStyle/>
          <a:p>
            <a:r>
              <a:rPr lang="nl-NL" sz="6600" dirty="0"/>
              <a:t>46) Kinderen in groep zes, zeven en acht moeten deze les goed kunnen maken.</a:t>
            </a:r>
          </a:p>
        </p:txBody>
      </p:sp>
    </p:spTree>
    <p:extLst>
      <p:ext uri="{BB962C8B-B14F-4D97-AF65-F5344CB8AC3E}">
        <p14:creationId xmlns:p14="http://schemas.microsoft.com/office/powerpoint/2010/main" val="2376554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p:cNvGraphicFramePr>
            <a:graphicFrameLocks noGrp="1"/>
          </p:cNvGraphicFramePr>
          <p:nvPr>
            <p:extLst>
              <p:ext uri="{D42A27DB-BD31-4B8C-83A1-F6EECF244321}">
                <p14:modId xmlns:p14="http://schemas.microsoft.com/office/powerpoint/2010/main" val="2738468925"/>
              </p:ext>
            </p:extLst>
          </p:nvPr>
        </p:nvGraphicFramePr>
        <p:xfrm>
          <a:off x="179512" y="116632"/>
          <a:ext cx="8712969" cy="6592312"/>
        </p:xfrm>
        <a:graphic>
          <a:graphicData uri="http://schemas.openxmlformats.org/drawingml/2006/table">
            <a:tbl>
              <a:tblPr firstRow="1" bandRow="1">
                <a:tableStyleId>{5C22544A-7EE6-4342-B048-85BDC9FD1C3A}</a:tableStyleId>
              </a:tblPr>
              <a:tblGrid>
                <a:gridCol w="432048">
                  <a:extLst>
                    <a:ext uri="{9D8B030D-6E8A-4147-A177-3AD203B41FA5}">
                      <a16:colId xmlns:a16="http://schemas.microsoft.com/office/drawing/2014/main" val="20000"/>
                    </a:ext>
                  </a:extLst>
                </a:gridCol>
                <a:gridCol w="4032448">
                  <a:extLst>
                    <a:ext uri="{9D8B030D-6E8A-4147-A177-3AD203B41FA5}">
                      <a16:colId xmlns:a16="http://schemas.microsoft.com/office/drawing/2014/main" val="20001"/>
                    </a:ext>
                  </a:extLst>
                </a:gridCol>
                <a:gridCol w="4248473">
                  <a:extLst>
                    <a:ext uri="{9D8B030D-6E8A-4147-A177-3AD203B41FA5}">
                      <a16:colId xmlns:a16="http://schemas.microsoft.com/office/drawing/2014/main" val="20002"/>
                    </a:ext>
                  </a:extLst>
                </a:gridCol>
              </a:tblGrid>
              <a:tr h="288032">
                <a:tc>
                  <a:txBody>
                    <a:bodyPr/>
                    <a:lstStyle/>
                    <a:p>
                      <a:pPr algn="ctr"/>
                      <a:r>
                        <a:rPr lang="nl-NL" sz="1200" dirty="0" err="1">
                          <a:solidFill>
                            <a:schemeClr val="tx1"/>
                          </a:solidFill>
                        </a:rPr>
                        <a:t>Nr</a:t>
                      </a:r>
                      <a:r>
                        <a:rPr lang="nl-NL" sz="12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nl-NL" sz="1200" dirty="0">
                          <a:solidFill>
                            <a:schemeClr val="tx1"/>
                          </a:solidFill>
                        </a:rPr>
                        <a:t>Onderwerp: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nl-NL" sz="1200" dirty="0">
                          <a:solidFill>
                            <a:schemeClr val="tx1"/>
                          </a:solidFill>
                        </a:rPr>
                        <a:t>Persoonsvorm: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370840">
                <a:tc>
                  <a:txBody>
                    <a:bodyPr/>
                    <a:lstStyle/>
                    <a:p>
                      <a:pPr algn="ctr"/>
                      <a:r>
                        <a:rPr lang="nl-NL" sz="1200" dirty="0">
                          <a:solidFill>
                            <a:schemeClr val="tx1"/>
                          </a:solidFill>
                        </a:rPr>
                        <a:t>34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ctr"/>
                      <a:r>
                        <a:rPr lang="nl-NL" sz="1200" dirty="0">
                          <a:solidFill>
                            <a:schemeClr val="tx1"/>
                          </a:solidFill>
                        </a:rPr>
                        <a:t>35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algn="ctr"/>
                      <a:r>
                        <a:rPr lang="nl-NL" sz="1200" dirty="0">
                          <a:solidFill>
                            <a:schemeClr val="tx1"/>
                          </a:solidFill>
                        </a:rPr>
                        <a:t>36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pPr algn="ctr"/>
                      <a:r>
                        <a:rPr lang="nl-NL" sz="1200" dirty="0">
                          <a:solidFill>
                            <a:schemeClr val="tx1"/>
                          </a:solidFill>
                        </a:rPr>
                        <a:t>37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0840">
                <a:tc>
                  <a:txBody>
                    <a:bodyPr/>
                    <a:lstStyle/>
                    <a:p>
                      <a:pPr algn="ctr"/>
                      <a:r>
                        <a:rPr lang="nl-NL" sz="1200" dirty="0">
                          <a:solidFill>
                            <a:schemeClr val="tx1"/>
                          </a:solidFill>
                        </a:rPr>
                        <a:t>38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70840">
                <a:tc>
                  <a:txBody>
                    <a:bodyPr/>
                    <a:lstStyle/>
                    <a:p>
                      <a:pPr algn="ctr"/>
                      <a:r>
                        <a:rPr lang="nl-NL" sz="1200" dirty="0">
                          <a:solidFill>
                            <a:schemeClr val="tx1"/>
                          </a:solidFill>
                        </a:rPr>
                        <a:t>39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370840">
                <a:tc>
                  <a:txBody>
                    <a:bodyPr/>
                    <a:lstStyle/>
                    <a:p>
                      <a:pPr algn="ctr"/>
                      <a:r>
                        <a:rPr lang="nl-NL" sz="1200" dirty="0">
                          <a:solidFill>
                            <a:schemeClr val="tx1"/>
                          </a:solidFill>
                        </a:rPr>
                        <a:t>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370840">
                <a:tc>
                  <a:txBody>
                    <a:bodyPr/>
                    <a:lstStyle/>
                    <a:p>
                      <a:pPr algn="ctr"/>
                      <a:r>
                        <a:rPr lang="nl-NL" sz="1200" dirty="0">
                          <a:solidFill>
                            <a:schemeClr val="tx1"/>
                          </a:solidFill>
                        </a:rPr>
                        <a:t>41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370840">
                <a:tc>
                  <a:txBody>
                    <a:bodyPr/>
                    <a:lstStyle/>
                    <a:p>
                      <a:pPr algn="ctr"/>
                      <a:r>
                        <a:rPr lang="nl-NL" sz="1200" dirty="0">
                          <a:solidFill>
                            <a:schemeClr val="tx1"/>
                          </a:solidFill>
                        </a:rPr>
                        <a:t>42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370840">
                <a:tc>
                  <a:txBody>
                    <a:bodyPr/>
                    <a:lstStyle/>
                    <a:p>
                      <a:pPr algn="ctr"/>
                      <a:r>
                        <a:rPr lang="nl-NL" sz="1200" dirty="0">
                          <a:solidFill>
                            <a:schemeClr val="tx1"/>
                          </a:solidFill>
                        </a:rPr>
                        <a:t>43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370840">
                <a:tc>
                  <a:txBody>
                    <a:bodyPr/>
                    <a:lstStyle/>
                    <a:p>
                      <a:pPr algn="ctr"/>
                      <a:r>
                        <a:rPr lang="nl-NL" sz="1200" dirty="0">
                          <a:solidFill>
                            <a:schemeClr val="tx1"/>
                          </a:solidFill>
                        </a:rPr>
                        <a:t>44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370840">
                <a:tc>
                  <a:txBody>
                    <a:bodyPr/>
                    <a:lstStyle/>
                    <a:p>
                      <a:pPr algn="ctr"/>
                      <a:r>
                        <a:rPr lang="nl-NL" sz="1200" dirty="0">
                          <a:solidFill>
                            <a:schemeClr val="tx1"/>
                          </a:solidFill>
                        </a:rPr>
                        <a:t>45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2"/>
                  </a:ext>
                </a:extLst>
              </a:tr>
              <a:tr h="370840">
                <a:tc>
                  <a:txBody>
                    <a:bodyPr/>
                    <a:lstStyle/>
                    <a:p>
                      <a:pPr algn="ctr"/>
                      <a:r>
                        <a:rPr lang="nl-NL" sz="1200" dirty="0">
                          <a:solidFill>
                            <a:schemeClr val="tx1"/>
                          </a:solidFill>
                        </a:rPr>
                        <a:t>46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3"/>
                  </a:ext>
                </a:extLst>
              </a:tr>
              <a:tr h="370840">
                <a:tc>
                  <a:txBody>
                    <a:bodyPr/>
                    <a:lstStyle/>
                    <a:p>
                      <a:pPr algn="ctr"/>
                      <a:r>
                        <a:rPr lang="nl-NL" sz="1200" dirty="0">
                          <a:solidFill>
                            <a:schemeClr val="tx1"/>
                          </a:solidFill>
                        </a:rPr>
                        <a:t>47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4"/>
                  </a:ext>
                </a:extLst>
              </a:tr>
              <a:tr h="370840">
                <a:tc>
                  <a:txBody>
                    <a:bodyPr/>
                    <a:lstStyle/>
                    <a:p>
                      <a:pPr algn="ctr"/>
                      <a:r>
                        <a:rPr lang="nl-NL" sz="1200" dirty="0">
                          <a:solidFill>
                            <a:schemeClr val="tx1"/>
                          </a:solidFill>
                        </a:rPr>
                        <a:t>48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5"/>
                  </a:ext>
                </a:extLst>
              </a:tr>
              <a:tr h="370840">
                <a:tc>
                  <a:txBody>
                    <a:bodyPr/>
                    <a:lstStyle/>
                    <a:p>
                      <a:pPr algn="ctr"/>
                      <a:r>
                        <a:rPr lang="nl-NL" sz="1200" dirty="0">
                          <a:solidFill>
                            <a:schemeClr val="tx1"/>
                          </a:solidFill>
                        </a:rPr>
                        <a:t>49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6"/>
                  </a:ext>
                </a:extLst>
              </a:tr>
              <a:tr h="370840">
                <a:tc>
                  <a:txBody>
                    <a:bodyPr/>
                    <a:lstStyle/>
                    <a:p>
                      <a:pPr algn="ctr"/>
                      <a:r>
                        <a:rPr lang="nl-NL" sz="1200" dirty="0"/>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l-NL"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236027272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4154984"/>
          </a:xfrm>
          <a:prstGeom prst="rect">
            <a:avLst/>
          </a:prstGeom>
          <a:noFill/>
        </p:spPr>
        <p:txBody>
          <a:bodyPr wrap="square" rtlCol="0">
            <a:spAutoFit/>
          </a:bodyPr>
          <a:lstStyle/>
          <a:p>
            <a:r>
              <a:rPr lang="nl-NL" sz="6600" dirty="0"/>
              <a:t>47) Jullie hebben vaker lessen over de persoonsvorm en het onderwerp gemaakt.</a:t>
            </a:r>
          </a:p>
        </p:txBody>
      </p:sp>
    </p:spTree>
    <p:extLst>
      <p:ext uri="{BB962C8B-B14F-4D97-AF65-F5344CB8AC3E}">
        <p14:creationId xmlns:p14="http://schemas.microsoft.com/office/powerpoint/2010/main" val="237655440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3139321"/>
          </a:xfrm>
          <a:prstGeom prst="rect">
            <a:avLst/>
          </a:prstGeom>
          <a:noFill/>
        </p:spPr>
        <p:txBody>
          <a:bodyPr wrap="square" rtlCol="0">
            <a:spAutoFit/>
          </a:bodyPr>
          <a:lstStyle/>
          <a:p>
            <a:r>
              <a:rPr lang="nl-NL" sz="6600" dirty="0"/>
              <a:t>48) De leraren van jullie school hebben dit vast vaak met jullie geoefend.</a:t>
            </a:r>
          </a:p>
        </p:txBody>
      </p:sp>
    </p:spTree>
    <p:extLst>
      <p:ext uri="{BB962C8B-B14F-4D97-AF65-F5344CB8AC3E}">
        <p14:creationId xmlns:p14="http://schemas.microsoft.com/office/powerpoint/2010/main" val="23765544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3139321"/>
          </a:xfrm>
          <a:prstGeom prst="rect">
            <a:avLst/>
          </a:prstGeom>
          <a:noFill/>
        </p:spPr>
        <p:txBody>
          <a:bodyPr wrap="square" rtlCol="0">
            <a:spAutoFit/>
          </a:bodyPr>
          <a:lstStyle/>
          <a:p>
            <a:r>
              <a:rPr lang="nl-NL" sz="6600" dirty="0"/>
              <a:t>49) Of is dit de eerste keer dat je zo’n lesje maakt?</a:t>
            </a:r>
          </a:p>
        </p:txBody>
      </p:sp>
    </p:spTree>
    <p:extLst>
      <p:ext uri="{BB962C8B-B14F-4D97-AF65-F5344CB8AC3E}">
        <p14:creationId xmlns:p14="http://schemas.microsoft.com/office/powerpoint/2010/main" val="23765544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a:t>50) Die vorige zin was best lastig.</a:t>
            </a:r>
          </a:p>
        </p:txBody>
      </p:sp>
    </p:spTree>
    <p:extLst>
      <p:ext uri="{BB962C8B-B14F-4D97-AF65-F5344CB8AC3E}">
        <p14:creationId xmlns:p14="http://schemas.microsoft.com/office/powerpoint/2010/main" val="237655440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p:cNvGraphicFramePr>
            <a:graphicFrameLocks noGrp="1"/>
          </p:cNvGraphicFramePr>
          <p:nvPr>
            <p:extLst>
              <p:ext uri="{D42A27DB-BD31-4B8C-83A1-F6EECF244321}">
                <p14:modId xmlns:p14="http://schemas.microsoft.com/office/powerpoint/2010/main" val="1797433147"/>
              </p:ext>
            </p:extLst>
          </p:nvPr>
        </p:nvGraphicFramePr>
        <p:xfrm>
          <a:off x="179512" y="44624"/>
          <a:ext cx="8712969" cy="6639560"/>
        </p:xfrm>
        <a:graphic>
          <a:graphicData uri="http://schemas.openxmlformats.org/drawingml/2006/table">
            <a:tbl>
              <a:tblPr firstRow="1" bandRow="1">
                <a:tableStyleId>{5C22544A-7EE6-4342-B048-85BDC9FD1C3A}</a:tableStyleId>
              </a:tblPr>
              <a:tblGrid>
                <a:gridCol w="432048">
                  <a:extLst>
                    <a:ext uri="{9D8B030D-6E8A-4147-A177-3AD203B41FA5}">
                      <a16:colId xmlns:a16="http://schemas.microsoft.com/office/drawing/2014/main" val="20000"/>
                    </a:ext>
                  </a:extLst>
                </a:gridCol>
                <a:gridCol w="4032448">
                  <a:extLst>
                    <a:ext uri="{9D8B030D-6E8A-4147-A177-3AD203B41FA5}">
                      <a16:colId xmlns:a16="http://schemas.microsoft.com/office/drawing/2014/main" val="20001"/>
                    </a:ext>
                  </a:extLst>
                </a:gridCol>
                <a:gridCol w="4248473">
                  <a:extLst>
                    <a:ext uri="{9D8B030D-6E8A-4147-A177-3AD203B41FA5}">
                      <a16:colId xmlns:a16="http://schemas.microsoft.com/office/drawing/2014/main" val="20002"/>
                    </a:ext>
                  </a:extLst>
                </a:gridCol>
              </a:tblGrid>
              <a:tr h="288032">
                <a:tc>
                  <a:txBody>
                    <a:bodyPr/>
                    <a:lstStyle/>
                    <a:p>
                      <a:pPr algn="ctr"/>
                      <a:r>
                        <a:rPr lang="nl-NL" sz="1200" dirty="0" err="1">
                          <a:solidFill>
                            <a:schemeClr val="tx1"/>
                          </a:solidFill>
                        </a:rPr>
                        <a:t>Nr</a:t>
                      </a:r>
                      <a:r>
                        <a:rPr lang="nl-NL" sz="12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nl-NL" sz="1600" dirty="0">
                          <a:solidFill>
                            <a:schemeClr val="tx1"/>
                          </a:solidFill>
                        </a:rPr>
                        <a:t>Onderwerp: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nl-NL" sz="1600" dirty="0">
                          <a:solidFill>
                            <a:schemeClr val="tx1"/>
                          </a:solidFill>
                        </a:rPr>
                        <a:t>Persoonsvorm: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370840">
                <a:tc>
                  <a:txBody>
                    <a:bodyPr/>
                    <a:lstStyle/>
                    <a:p>
                      <a:pPr algn="ctr"/>
                      <a:r>
                        <a:rPr lang="nl-NL" sz="1200" dirty="0">
                          <a:solidFill>
                            <a:schemeClr val="tx1"/>
                          </a:solidFill>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de buurman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wandelt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ctr"/>
                      <a:r>
                        <a:rPr lang="nl-NL" sz="1200" dirty="0">
                          <a:solidFill>
                            <a:schemeClr val="tx1"/>
                          </a:solidFill>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zijn hond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snuffelt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algn="ctr"/>
                      <a:r>
                        <a:rPr lang="nl-NL" sz="1200" dirty="0">
                          <a:solidFill>
                            <a:schemeClr val="tx1"/>
                          </a:solidFill>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de hond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tilt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pPr algn="ctr"/>
                      <a:r>
                        <a:rPr lang="nl-NL" sz="1200" dirty="0">
                          <a:solidFill>
                            <a:schemeClr val="tx1"/>
                          </a:solidFill>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hij</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plast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0840">
                <a:tc>
                  <a:txBody>
                    <a:bodyPr/>
                    <a:lstStyle/>
                    <a:p>
                      <a:pPr algn="ctr"/>
                      <a:r>
                        <a:rPr lang="nl-NL" sz="1200" dirty="0">
                          <a:solidFill>
                            <a:schemeClr val="tx1"/>
                          </a:solidFill>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onze kat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loopt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70840">
                <a:tc>
                  <a:txBody>
                    <a:bodyPr/>
                    <a:lstStyle/>
                    <a:p>
                      <a:pPr algn="ctr"/>
                      <a:r>
                        <a:rPr lang="nl-NL" sz="1200" dirty="0">
                          <a:solidFill>
                            <a:schemeClr val="tx1"/>
                          </a:solidFill>
                        </a:rPr>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hij</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blaast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370840">
                <a:tc>
                  <a:txBody>
                    <a:bodyPr/>
                    <a:lstStyle/>
                    <a:p>
                      <a:pPr algn="ctr"/>
                      <a:r>
                        <a:rPr lang="nl-NL" sz="1200" dirty="0">
                          <a:solidFill>
                            <a:schemeClr val="tx1"/>
                          </a:solidFill>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de hond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schrikt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370840">
                <a:tc>
                  <a:txBody>
                    <a:bodyPr/>
                    <a:lstStyle/>
                    <a:p>
                      <a:pPr algn="ctr"/>
                      <a:r>
                        <a:rPr lang="nl-NL" sz="1200" dirty="0">
                          <a:solidFill>
                            <a:schemeClr val="tx1"/>
                          </a:solidFill>
                        </a:rPr>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hij</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rent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370840">
                <a:tc>
                  <a:txBody>
                    <a:bodyPr/>
                    <a:lstStyle/>
                    <a:p>
                      <a:pPr algn="ctr"/>
                      <a:r>
                        <a:rPr lang="nl-NL" sz="1200" dirty="0">
                          <a:solidFill>
                            <a:schemeClr val="tx1"/>
                          </a:solidFill>
                        </a:rPr>
                        <a:t>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hij</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sleept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370840">
                <a:tc>
                  <a:txBody>
                    <a:bodyPr/>
                    <a:lstStyle/>
                    <a:p>
                      <a:pPr algn="ctr"/>
                      <a:r>
                        <a:rPr lang="nl-NL" sz="1200" dirty="0">
                          <a:solidFill>
                            <a:schemeClr val="tx1"/>
                          </a:solidFill>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ik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ren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370840">
                <a:tc>
                  <a:txBody>
                    <a:bodyPr/>
                    <a:lstStyle/>
                    <a:p>
                      <a:pPr algn="ctr"/>
                      <a:r>
                        <a:rPr lang="nl-NL" sz="1200" dirty="0">
                          <a:solidFill>
                            <a:schemeClr val="tx1"/>
                          </a:solidFill>
                        </a:rPr>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ik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liep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370840">
                <a:tc>
                  <a:txBody>
                    <a:bodyPr/>
                    <a:lstStyle/>
                    <a:p>
                      <a:pPr algn="ctr"/>
                      <a:r>
                        <a:rPr lang="nl-NL" sz="1200" dirty="0">
                          <a:solidFill>
                            <a:schemeClr val="tx1"/>
                          </a:solidFill>
                        </a:rPr>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ik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zag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2"/>
                  </a:ext>
                </a:extLst>
              </a:tr>
              <a:tr h="370840">
                <a:tc>
                  <a:txBody>
                    <a:bodyPr/>
                    <a:lstStyle/>
                    <a:p>
                      <a:pPr algn="ctr"/>
                      <a:r>
                        <a:rPr lang="nl-NL" sz="1200" dirty="0">
                          <a:solidFill>
                            <a:schemeClr val="tx1"/>
                          </a:solidFill>
                        </a:rPr>
                        <a:t>13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het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gaat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3"/>
                  </a:ext>
                </a:extLst>
              </a:tr>
              <a:tr h="370840">
                <a:tc>
                  <a:txBody>
                    <a:bodyPr/>
                    <a:lstStyle/>
                    <a:p>
                      <a:pPr algn="ctr"/>
                      <a:r>
                        <a:rPr lang="nl-NL" sz="1200" dirty="0">
                          <a:solidFill>
                            <a:schemeClr val="tx1"/>
                          </a:solidFill>
                        </a:rPr>
                        <a:t>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ik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vind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4"/>
                  </a:ext>
                </a:extLst>
              </a:tr>
              <a:tr h="370840">
                <a:tc>
                  <a:txBody>
                    <a:bodyPr/>
                    <a:lstStyle/>
                    <a:p>
                      <a:pPr algn="ctr"/>
                      <a:r>
                        <a:rPr lang="nl-NL" sz="1200" dirty="0">
                          <a:solidFill>
                            <a:schemeClr val="tx1"/>
                          </a:solidFill>
                        </a:rPr>
                        <a:t>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Jij</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a:solidFill>
                            <a:schemeClr val="tx1"/>
                          </a:solidFill>
                        </a:rPr>
                        <a:t>ben</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5"/>
                  </a:ext>
                </a:extLst>
              </a:tr>
              <a:tr h="370840">
                <a:tc>
                  <a:txBody>
                    <a:bodyPr/>
                    <a:lstStyle/>
                    <a:p>
                      <a:pPr algn="ctr"/>
                      <a:r>
                        <a:rPr lang="nl-NL" sz="1200" dirty="0">
                          <a:solidFill>
                            <a:schemeClr val="tx1"/>
                          </a:solidFill>
                        </a:rPr>
                        <a:t>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ik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hoor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6"/>
                  </a:ext>
                </a:extLst>
              </a:tr>
              <a:tr h="370840">
                <a:tc>
                  <a:txBody>
                    <a:bodyPr/>
                    <a:lstStyle/>
                    <a:p>
                      <a:pPr algn="ctr"/>
                      <a:r>
                        <a:rPr lang="nl-NL" sz="1200" dirty="0">
                          <a:solidFill>
                            <a:schemeClr val="tx1"/>
                          </a:solidFill>
                        </a:rPr>
                        <a:t>17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ik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schrok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143884049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p:cNvGraphicFramePr>
            <a:graphicFrameLocks noGrp="1"/>
          </p:cNvGraphicFramePr>
          <p:nvPr>
            <p:extLst>
              <p:ext uri="{D42A27DB-BD31-4B8C-83A1-F6EECF244321}">
                <p14:modId xmlns:p14="http://schemas.microsoft.com/office/powerpoint/2010/main" val="1873319114"/>
              </p:ext>
            </p:extLst>
          </p:nvPr>
        </p:nvGraphicFramePr>
        <p:xfrm>
          <a:off x="179512" y="116632"/>
          <a:ext cx="8712969" cy="6592312"/>
        </p:xfrm>
        <a:graphic>
          <a:graphicData uri="http://schemas.openxmlformats.org/drawingml/2006/table">
            <a:tbl>
              <a:tblPr firstRow="1" bandRow="1">
                <a:tableStyleId>{5C22544A-7EE6-4342-B048-85BDC9FD1C3A}</a:tableStyleId>
              </a:tblPr>
              <a:tblGrid>
                <a:gridCol w="432048">
                  <a:extLst>
                    <a:ext uri="{9D8B030D-6E8A-4147-A177-3AD203B41FA5}">
                      <a16:colId xmlns:a16="http://schemas.microsoft.com/office/drawing/2014/main" val="20000"/>
                    </a:ext>
                  </a:extLst>
                </a:gridCol>
                <a:gridCol w="4032448">
                  <a:extLst>
                    <a:ext uri="{9D8B030D-6E8A-4147-A177-3AD203B41FA5}">
                      <a16:colId xmlns:a16="http://schemas.microsoft.com/office/drawing/2014/main" val="20001"/>
                    </a:ext>
                  </a:extLst>
                </a:gridCol>
                <a:gridCol w="4248473">
                  <a:extLst>
                    <a:ext uri="{9D8B030D-6E8A-4147-A177-3AD203B41FA5}">
                      <a16:colId xmlns:a16="http://schemas.microsoft.com/office/drawing/2014/main" val="20002"/>
                    </a:ext>
                  </a:extLst>
                </a:gridCol>
              </a:tblGrid>
              <a:tr h="288032">
                <a:tc>
                  <a:txBody>
                    <a:bodyPr/>
                    <a:lstStyle/>
                    <a:p>
                      <a:pPr algn="ctr"/>
                      <a:r>
                        <a:rPr lang="nl-NL" sz="1200" dirty="0" err="1">
                          <a:solidFill>
                            <a:schemeClr val="tx1"/>
                          </a:solidFill>
                        </a:rPr>
                        <a:t>Nr</a:t>
                      </a:r>
                      <a:r>
                        <a:rPr lang="nl-NL" sz="12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nl-NL" sz="1200" dirty="0">
                          <a:solidFill>
                            <a:schemeClr val="tx1"/>
                          </a:solidFill>
                        </a:rPr>
                        <a:t>Onderwerp: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nl-NL" sz="1200" dirty="0">
                          <a:solidFill>
                            <a:schemeClr val="tx1"/>
                          </a:solidFill>
                        </a:rPr>
                        <a:t>Persoonsvorm: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370840">
                <a:tc>
                  <a:txBody>
                    <a:bodyPr/>
                    <a:lstStyle/>
                    <a:p>
                      <a:pPr algn="ctr"/>
                      <a:r>
                        <a:rPr lang="nl-NL" sz="1200" dirty="0">
                          <a:solidFill>
                            <a:schemeClr val="tx1"/>
                          </a:solidFill>
                        </a:rPr>
                        <a:t>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ik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ren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ctr"/>
                      <a:r>
                        <a:rPr lang="nl-NL" sz="1200" dirty="0">
                          <a:solidFill>
                            <a:schemeClr val="tx1"/>
                          </a:solidFill>
                        </a:rPr>
                        <a:t>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hangen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algn="ctr"/>
                      <a:r>
                        <a:rPr lang="nl-NL" sz="1200" dirty="0">
                          <a:solidFill>
                            <a:schemeClr val="tx1"/>
                          </a:solidFill>
                        </a:rPr>
                        <a:t>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zie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jij</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pPr algn="ctr"/>
                      <a:r>
                        <a:rPr lang="nl-NL" sz="1200" dirty="0">
                          <a:solidFill>
                            <a:schemeClr val="tx1"/>
                          </a:solidFill>
                        </a:rPr>
                        <a:t>21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mode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0840">
                <a:tc>
                  <a:txBody>
                    <a:bodyPr/>
                    <a:lstStyle/>
                    <a:p>
                      <a:pPr algn="ctr"/>
                      <a:r>
                        <a:rPr lang="nl-NL" sz="1200" dirty="0">
                          <a:solidFill>
                            <a:schemeClr val="tx1"/>
                          </a:solidFill>
                        </a:rPr>
                        <a:t>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mode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wordt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70840">
                <a:tc>
                  <a:txBody>
                    <a:bodyPr/>
                    <a:lstStyle/>
                    <a:p>
                      <a:pPr algn="ctr"/>
                      <a:r>
                        <a:rPr lang="nl-NL" sz="1200" dirty="0">
                          <a:solidFill>
                            <a:schemeClr val="tx1"/>
                          </a:solidFill>
                        </a:rPr>
                        <a:t>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het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ontstaat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370840">
                <a:tc>
                  <a:txBody>
                    <a:bodyPr/>
                    <a:lstStyle/>
                    <a:p>
                      <a:pPr algn="ctr"/>
                      <a:r>
                        <a:rPr lang="nl-NL" sz="1200" dirty="0">
                          <a:solidFill>
                            <a:schemeClr val="tx1"/>
                          </a:solidFill>
                        </a:rPr>
                        <a:t>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mensen in de modewereld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proberen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370840">
                <a:tc>
                  <a:txBody>
                    <a:bodyPr/>
                    <a:lstStyle/>
                    <a:p>
                      <a:pPr algn="ctr"/>
                      <a:r>
                        <a:rPr lang="nl-NL" sz="1200" dirty="0">
                          <a:solidFill>
                            <a:schemeClr val="tx1"/>
                          </a:solidFill>
                        </a:rPr>
                        <a:t>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ze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houden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370840">
                <a:tc>
                  <a:txBody>
                    <a:bodyPr/>
                    <a:lstStyle/>
                    <a:p>
                      <a:pPr algn="ctr"/>
                      <a:r>
                        <a:rPr lang="nl-NL" sz="1200" dirty="0">
                          <a:solidFill>
                            <a:schemeClr val="tx1"/>
                          </a:solidFill>
                        </a:rPr>
                        <a:t>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Madonna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370840">
                <a:tc>
                  <a:txBody>
                    <a:bodyPr/>
                    <a:lstStyle/>
                    <a:p>
                      <a:pPr algn="ctr"/>
                      <a:r>
                        <a:rPr lang="nl-NL" sz="1200" dirty="0">
                          <a:solidFill>
                            <a:schemeClr val="tx1"/>
                          </a:solidFill>
                        </a:rPr>
                        <a:t>26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ze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370840">
                <a:tc>
                  <a:txBody>
                    <a:bodyPr/>
                    <a:lstStyle/>
                    <a:p>
                      <a:pPr algn="ctr"/>
                      <a:r>
                        <a:rPr lang="nl-NL" sz="1200" dirty="0">
                          <a:solidFill>
                            <a:schemeClr val="tx1"/>
                          </a:solidFill>
                        </a:rPr>
                        <a:t>27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ze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370840">
                <a:tc>
                  <a:txBody>
                    <a:bodyPr/>
                    <a:lstStyle/>
                    <a:p>
                      <a:pPr algn="ctr"/>
                      <a:r>
                        <a:rPr lang="nl-NL" sz="1200" dirty="0">
                          <a:solidFill>
                            <a:schemeClr val="tx1"/>
                          </a:solidFill>
                        </a:rPr>
                        <a:t>28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veel fans</a:t>
                      </a:r>
                      <a:r>
                        <a:rPr lang="nl-NL" sz="1600" baseline="0" dirty="0">
                          <a:solidFill>
                            <a:schemeClr val="tx1"/>
                          </a:solidFill>
                        </a:rPr>
                        <a:t> van Madonna</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willen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2"/>
                  </a:ext>
                </a:extLst>
              </a:tr>
              <a:tr h="370840">
                <a:tc>
                  <a:txBody>
                    <a:bodyPr/>
                    <a:lstStyle/>
                    <a:p>
                      <a:pPr algn="ctr"/>
                      <a:r>
                        <a:rPr lang="nl-NL" sz="1200" dirty="0">
                          <a:solidFill>
                            <a:schemeClr val="tx1"/>
                          </a:solidFill>
                        </a:rPr>
                        <a:t>29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de juf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vertelt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3"/>
                  </a:ext>
                </a:extLst>
              </a:tr>
              <a:tr h="370840">
                <a:tc>
                  <a:txBody>
                    <a:bodyPr/>
                    <a:lstStyle/>
                    <a:p>
                      <a:pPr algn="ctr"/>
                      <a:r>
                        <a:rPr lang="nl-NL" sz="1200" dirty="0">
                          <a:solidFill>
                            <a:schemeClr val="tx1"/>
                          </a:solidFill>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jullie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krijgen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4"/>
                  </a:ext>
                </a:extLst>
              </a:tr>
              <a:tr h="370840">
                <a:tc>
                  <a:txBody>
                    <a:bodyPr/>
                    <a:lstStyle/>
                    <a:p>
                      <a:pPr algn="ctr"/>
                      <a:r>
                        <a:rPr lang="nl-NL" sz="1200" dirty="0">
                          <a:solidFill>
                            <a:schemeClr val="tx1"/>
                          </a:solidFill>
                        </a:rPr>
                        <a:t>31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een paar kinderen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juichen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5"/>
                  </a:ext>
                </a:extLst>
              </a:tr>
              <a:tr h="370840">
                <a:tc>
                  <a:txBody>
                    <a:bodyPr/>
                    <a:lstStyle/>
                    <a:p>
                      <a:pPr algn="ctr"/>
                      <a:r>
                        <a:rPr lang="nl-NL" sz="1200" dirty="0">
                          <a:solidFill>
                            <a:schemeClr val="tx1"/>
                          </a:solidFill>
                        </a:rPr>
                        <a:t>32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de nieuwe leerling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6"/>
                  </a:ext>
                </a:extLst>
              </a:tr>
              <a:tr h="370840">
                <a:tc>
                  <a:txBody>
                    <a:bodyPr/>
                    <a:lstStyle/>
                    <a:p>
                      <a:pPr algn="ctr"/>
                      <a:r>
                        <a:rPr lang="nl-NL" sz="1200" dirty="0">
                          <a:solidFill>
                            <a:schemeClr val="tx1"/>
                          </a:solidFill>
                        </a:rPr>
                        <a:t>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Sven</a:t>
                      </a:r>
                      <a:r>
                        <a:rPr lang="nl-NL" sz="1600" baseline="0" dirty="0">
                          <a:solidFill>
                            <a:schemeClr val="tx1"/>
                          </a:solidFill>
                        </a:rPr>
                        <a:t> </a:t>
                      </a:r>
                      <a:endParaRPr lang="nl-NL"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rPr>
                        <a:t>roept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2899561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p:cNvGraphicFramePr>
            <a:graphicFrameLocks noGrp="1"/>
          </p:cNvGraphicFramePr>
          <p:nvPr>
            <p:extLst>
              <p:ext uri="{D42A27DB-BD31-4B8C-83A1-F6EECF244321}">
                <p14:modId xmlns:p14="http://schemas.microsoft.com/office/powerpoint/2010/main" val="840008331"/>
              </p:ext>
            </p:extLst>
          </p:nvPr>
        </p:nvGraphicFramePr>
        <p:xfrm>
          <a:off x="179512" y="149056"/>
          <a:ext cx="8712969" cy="6592312"/>
        </p:xfrm>
        <a:graphic>
          <a:graphicData uri="http://schemas.openxmlformats.org/drawingml/2006/table">
            <a:tbl>
              <a:tblPr firstRow="1" bandRow="1">
                <a:tableStyleId>{5C22544A-7EE6-4342-B048-85BDC9FD1C3A}</a:tableStyleId>
              </a:tblPr>
              <a:tblGrid>
                <a:gridCol w="432048">
                  <a:extLst>
                    <a:ext uri="{9D8B030D-6E8A-4147-A177-3AD203B41FA5}">
                      <a16:colId xmlns:a16="http://schemas.microsoft.com/office/drawing/2014/main" val="20000"/>
                    </a:ext>
                  </a:extLst>
                </a:gridCol>
                <a:gridCol w="4032448">
                  <a:extLst>
                    <a:ext uri="{9D8B030D-6E8A-4147-A177-3AD203B41FA5}">
                      <a16:colId xmlns:a16="http://schemas.microsoft.com/office/drawing/2014/main" val="20001"/>
                    </a:ext>
                  </a:extLst>
                </a:gridCol>
                <a:gridCol w="4248473">
                  <a:extLst>
                    <a:ext uri="{9D8B030D-6E8A-4147-A177-3AD203B41FA5}">
                      <a16:colId xmlns:a16="http://schemas.microsoft.com/office/drawing/2014/main" val="20002"/>
                    </a:ext>
                  </a:extLst>
                </a:gridCol>
              </a:tblGrid>
              <a:tr h="288032">
                <a:tc>
                  <a:txBody>
                    <a:bodyPr/>
                    <a:lstStyle/>
                    <a:p>
                      <a:pPr algn="ctr"/>
                      <a:r>
                        <a:rPr lang="nl-NL" sz="1200" dirty="0" err="1">
                          <a:solidFill>
                            <a:schemeClr val="tx1"/>
                          </a:solidFill>
                        </a:rPr>
                        <a:t>Nr</a:t>
                      </a:r>
                      <a:r>
                        <a:rPr lang="nl-NL" sz="12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nl-NL" sz="1200" dirty="0">
                          <a:solidFill>
                            <a:schemeClr val="tx1"/>
                          </a:solidFill>
                        </a:rPr>
                        <a:t>On49derwerp: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nl-NL" sz="1200" dirty="0">
                          <a:solidFill>
                            <a:schemeClr val="tx1"/>
                          </a:solidFill>
                        </a:rPr>
                        <a:t>Persoonsvorm: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370840">
                <a:tc>
                  <a:txBody>
                    <a:bodyPr/>
                    <a:lstStyle/>
                    <a:p>
                      <a:pPr algn="ctr"/>
                      <a:r>
                        <a:rPr lang="nl-NL" sz="1200" dirty="0">
                          <a:solidFill>
                            <a:schemeClr val="tx1"/>
                          </a:solidFill>
                        </a:rPr>
                        <a:t>34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latin typeface="+mn-lt"/>
                        </a:rPr>
                        <a:t>de juf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latin typeface="+mn-lt"/>
                        </a:rPr>
                        <a:t>kijkt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ctr"/>
                      <a:r>
                        <a:rPr lang="nl-NL" sz="1200" dirty="0">
                          <a:solidFill>
                            <a:schemeClr val="tx1"/>
                          </a:solidFill>
                        </a:rPr>
                        <a:t>35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latin typeface="+mn-lt"/>
                        </a:rPr>
                        <a:t>wij</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latin typeface="+mn-lt"/>
                        </a:rPr>
                        <a:t>hebben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algn="ctr"/>
                      <a:r>
                        <a:rPr lang="nl-NL" sz="1200" dirty="0">
                          <a:solidFill>
                            <a:schemeClr val="tx1"/>
                          </a:solidFill>
                        </a:rPr>
                        <a:t>36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latin typeface="+mn-lt"/>
                        </a:rPr>
                        <a:t>ze</a:t>
                      </a:r>
                      <a:r>
                        <a:rPr lang="nl-NL" sz="1600" baseline="0" dirty="0">
                          <a:solidFill>
                            <a:schemeClr val="tx1"/>
                          </a:solidFill>
                          <a:latin typeface="+mn-lt"/>
                        </a:rPr>
                        <a:t> </a:t>
                      </a:r>
                      <a:endParaRPr lang="nl-NL" sz="160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latin typeface="+mn-lt"/>
                        </a:rPr>
                        <a:t>geeft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pPr algn="ctr"/>
                      <a:r>
                        <a:rPr lang="nl-NL" sz="1200" dirty="0">
                          <a:solidFill>
                            <a:schemeClr val="tx1"/>
                          </a:solidFill>
                        </a:rPr>
                        <a:t>37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latin typeface="+mn-lt"/>
                        </a:rPr>
                        <a:t>Noor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latin typeface="+mn-lt"/>
                        </a:rPr>
                        <a:t>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0840">
                <a:tc>
                  <a:txBody>
                    <a:bodyPr/>
                    <a:lstStyle/>
                    <a:p>
                      <a:pPr algn="ctr"/>
                      <a:r>
                        <a:rPr lang="nl-NL" sz="1200" dirty="0">
                          <a:solidFill>
                            <a:schemeClr val="tx1"/>
                          </a:solidFill>
                        </a:rPr>
                        <a:t>38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latin typeface="+mn-lt"/>
                        </a:rPr>
                        <a:t>hij</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latin typeface="+mn-lt"/>
                        </a:rPr>
                        <a:t>komt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70840">
                <a:tc>
                  <a:txBody>
                    <a:bodyPr/>
                    <a:lstStyle/>
                    <a:p>
                      <a:pPr algn="ctr"/>
                      <a:r>
                        <a:rPr lang="nl-NL" sz="1200" dirty="0">
                          <a:solidFill>
                            <a:schemeClr val="tx1"/>
                          </a:solidFill>
                        </a:rPr>
                        <a:t>39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latin typeface="+mn-lt"/>
                        </a:rPr>
                        <a:t>Judith en Natascha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latin typeface="+mn-lt"/>
                        </a:rPr>
                        <a:t>steken </a:t>
                      </a:r>
                      <a:r>
                        <a:rPr lang="nl-NL" sz="1600" b="1" u="sng" dirty="0">
                          <a:solidFill>
                            <a:schemeClr val="tx1"/>
                          </a:solidFill>
                          <a:latin typeface="+mn-lt"/>
                        </a:rPr>
                        <a:t>op</a:t>
                      </a:r>
                      <a:r>
                        <a:rPr lang="nl-NL" sz="1600" u="none" dirty="0">
                          <a:solidFill>
                            <a:schemeClr val="tx1"/>
                          </a:solidFill>
                          <a:latin typeface="+mn-lt"/>
                        </a:rPr>
                        <a:t> (</a:t>
                      </a:r>
                      <a:r>
                        <a:rPr lang="nl-NL" sz="1600" u="sng" dirty="0">
                          <a:solidFill>
                            <a:schemeClr val="tx1"/>
                          </a:solidFill>
                          <a:latin typeface="+mn-lt"/>
                        </a:rPr>
                        <a:t>opsteken</a:t>
                      </a:r>
                      <a:r>
                        <a:rPr lang="nl-NL" sz="1600" u="none" dirty="0">
                          <a:solidFill>
                            <a:schemeClr val="tx1"/>
                          </a:solidFill>
                          <a:latin typeface="+mn-lt"/>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370840">
                <a:tc>
                  <a:txBody>
                    <a:bodyPr/>
                    <a:lstStyle/>
                    <a:p>
                      <a:pPr algn="ctr"/>
                      <a:r>
                        <a:rPr lang="nl-NL" sz="1200" dirty="0">
                          <a:solidFill>
                            <a:schemeClr val="tx1"/>
                          </a:solidFill>
                        </a:rPr>
                        <a:t>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latin typeface="+mn-lt"/>
                        </a:rPr>
                        <a:t>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latin typeface="+mn-lt"/>
                        </a:rPr>
                        <a:t>spreekt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370840">
                <a:tc>
                  <a:txBody>
                    <a:bodyPr/>
                    <a:lstStyle/>
                    <a:p>
                      <a:pPr algn="ctr"/>
                      <a:r>
                        <a:rPr lang="nl-NL" sz="1200" dirty="0">
                          <a:solidFill>
                            <a:schemeClr val="tx1"/>
                          </a:solidFill>
                        </a:rPr>
                        <a:t>41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latin typeface="+mn-lt"/>
                        </a:rPr>
                        <a:t>vind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latin typeface="+mn-lt"/>
                        </a:rPr>
                        <a:t>je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370840">
                <a:tc>
                  <a:txBody>
                    <a:bodyPr/>
                    <a:lstStyle/>
                    <a:p>
                      <a:pPr algn="ctr"/>
                      <a:r>
                        <a:rPr lang="nl-NL" sz="1200" dirty="0">
                          <a:solidFill>
                            <a:schemeClr val="tx1"/>
                          </a:solidFill>
                        </a:rPr>
                        <a:t>42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latin typeface="+mn-lt"/>
                        </a:rPr>
                        <a:t>het onderwerp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latin typeface="+mn-lt"/>
                        </a:rPr>
                        <a:t>staat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370840">
                <a:tc>
                  <a:txBody>
                    <a:bodyPr/>
                    <a:lstStyle/>
                    <a:p>
                      <a:pPr algn="ctr"/>
                      <a:r>
                        <a:rPr lang="nl-NL" sz="1200" dirty="0">
                          <a:solidFill>
                            <a:schemeClr val="tx1"/>
                          </a:solidFill>
                        </a:rPr>
                        <a:t>43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latin typeface="+mn-lt"/>
                        </a:rPr>
                        <a:t>je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latin typeface="+mn-lt"/>
                        </a:rPr>
                        <a:t>moet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370840">
                <a:tc>
                  <a:txBody>
                    <a:bodyPr/>
                    <a:lstStyle/>
                    <a:p>
                      <a:pPr algn="ctr"/>
                      <a:r>
                        <a:rPr lang="nl-NL" sz="1200" dirty="0">
                          <a:solidFill>
                            <a:schemeClr val="tx1"/>
                          </a:solidFill>
                        </a:rPr>
                        <a:t>44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latin typeface="+mn-lt"/>
                        </a:rPr>
                        <a:t>de persoonsvorm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latin typeface="+mn-lt"/>
                        </a:rPr>
                        <a:t>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370840">
                <a:tc>
                  <a:txBody>
                    <a:bodyPr/>
                    <a:lstStyle/>
                    <a:p>
                      <a:pPr algn="ctr"/>
                      <a:r>
                        <a:rPr lang="nl-NL" sz="1200" dirty="0">
                          <a:solidFill>
                            <a:schemeClr val="tx1"/>
                          </a:solidFill>
                        </a:rPr>
                        <a:t>45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latin typeface="+mn-lt"/>
                        </a:rPr>
                        <a:t>het onderwerp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latin typeface="+mn-lt"/>
                        </a:rPr>
                        <a:t>kan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2"/>
                  </a:ext>
                </a:extLst>
              </a:tr>
              <a:tr h="370840">
                <a:tc>
                  <a:txBody>
                    <a:bodyPr/>
                    <a:lstStyle/>
                    <a:p>
                      <a:pPr algn="ctr"/>
                      <a:r>
                        <a:rPr lang="nl-NL" sz="1200" dirty="0">
                          <a:solidFill>
                            <a:schemeClr val="tx1"/>
                          </a:solidFill>
                        </a:rPr>
                        <a:t>46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latin typeface="+mn-lt"/>
                        </a:rPr>
                        <a:t>kinderen in groep zes, zeven en acht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latin typeface="+mn-lt"/>
                        </a:rPr>
                        <a:t>moeten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3"/>
                  </a:ext>
                </a:extLst>
              </a:tr>
              <a:tr h="370840">
                <a:tc>
                  <a:txBody>
                    <a:bodyPr/>
                    <a:lstStyle/>
                    <a:p>
                      <a:pPr algn="ctr"/>
                      <a:r>
                        <a:rPr lang="nl-NL" sz="1200" dirty="0">
                          <a:solidFill>
                            <a:schemeClr val="tx1"/>
                          </a:solidFill>
                        </a:rPr>
                        <a:t>47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latin typeface="+mn-lt"/>
                        </a:rPr>
                        <a:t>jullie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latin typeface="+mn-lt"/>
                        </a:rPr>
                        <a:t>hebben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4"/>
                  </a:ext>
                </a:extLst>
              </a:tr>
              <a:tr h="370840">
                <a:tc>
                  <a:txBody>
                    <a:bodyPr/>
                    <a:lstStyle/>
                    <a:p>
                      <a:pPr algn="ctr"/>
                      <a:r>
                        <a:rPr lang="nl-NL" sz="1200" dirty="0">
                          <a:solidFill>
                            <a:schemeClr val="tx1"/>
                          </a:solidFill>
                        </a:rPr>
                        <a:t>48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latin typeface="+mn-lt"/>
                        </a:rPr>
                        <a:t>de leraren van jullie school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latin typeface="+mn-lt"/>
                        </a:rPr>
                        <a:t>hebben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5"/>
                  </a:ext>
                </a:extLst>
              </a:tr>
              <a:tr h="370840">
                <a:tc>
                  <a:txBody>
                    <a:bodyPr/>
                    <a:lstStyle/>
                    <a:p>
                      <a:pPr algn="ctr"/>
                      <a:r>
                        <a:rPr lang="nl-NL" sz="1200" dirty="0">
                          <a:solidFill>
                            <a:schemeClr val="tx1"/>
                          </a:solidFill>
                        </a:rPr>
                        <a:t>49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latin typeface="+mn-lt"/>
                        </a:rPr>
                        <a:t>dit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latin typeface="+mn-lt"/>
                        </a:rPr>
                        <a:t>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6"/>
                  </a:ext>
                </a:extLst>
              </a:tr>
              <a:tr h="370840">
                <a:tc>
                  <a:txBody>
                    <a:bodyPr/>
                    <a:lstStyle/>
                    <a:p>
                      <a:pPr algn="ctr"/>
                      <a:r>
                        <a:rPr lang="nl-NL" sz="1200" dirty="0">
                          <a:solidFill>
                            <a:schemeClr val="tx1"/>
                          </a:solidFill>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latin typeface="+mn-lt"/>
                        </a:rPr>
                        <a:t>die vorige zin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600" dirty="0">
                          <a:solidFill>
                            <a:schemeClr val="tx1"/>
                          </a:solidFill>
                          <a:latin typeface="+mn-lt"/>
                        </a:rPr>
                        <a:t>was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3489257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a:t>1) De buurman wandelt met zijn hond.</a:t>
            </a:r>
          </a:p>
        </p:txBody>
      </p:sp>
    </p:spTree>
    <p:extLst>
      <p:ext uri="{BB962C8B-B14F-4D97-AF65-F5344CB8AC3E}">
        <p14:creationId xmlns:p14="http://schemas.microsoft.com/office/powerpoint/2010/main" val="9701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a:t>2) Zijn hond snuffelt aan een boom.</a:t>
            </a:r>
          </a:p>
        </p:txBody>
      </p:sp>
    </p:spTree>
    <p:extLst>
      <p:ext uri="{BB962C8B-B14F-4D97-AF65-F5344CB8AC3E}">
        <p14:creationId xmlns:p14="http://schemas.microsoft.com/office/powerpoint/2010/main" val="508395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a:t>3) Langzaam tilt de hond zijn poot op.</a:t>
            </a:r>
          </a:p>
        </p:txBody>
      </p:sp>
    </p:spTree>
    <p:extLst>
      <p:ext uri="{BB962C8B-B14F-4D97-AF65-F5344CB8AC3E}">
        <p14:creationId xmlns:p14="http://schemas.microsoft.com/office/powerpoint/2010/main" val="508395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1340768"/>
            <a:ext cx="8712968" cy="2123658"/>
          </a:xfrm>
          <a:prstGeom prst="rect">
            <a:avLst/>
          </a:prstGeom>
          <a:noFill/>
        </p:spPr>
        <p:txBody>
          <a:bodyPr wrap="square" rtlCol="0">
            <a:spAutoFit/>
          </a:bodyPr>
          <a:lstStyle/>
          <a:p>
            <a:r>
              <a:rPr lang="nl-NL" sz="6600" dirty="0"/>
              <a:t>4) Hij plast tegen de boom aan.</a:t>
            </a:r>
          </a:p>
        </p:txBody>
      </p:sp>
    </p:spTree>
    <p:extLst>
      <p:ext uri="{BB962C8B-B14F-4D97-AF65-F5344CB8AC3E}">
        <p14:creationId xmlns:p14="http://schemas.microsoft.com/office/powerpoint/2010/main" val="2557515723"/>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894</Words>
  <Application>Microsoft Office PowerPoint</Application>
  <PresentationFormat>Diavoorstelling (4:3)</PresentationFormat>
  <Paragraphs>285</Paragraphs>
  <Slides>56</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56</vt:i4>
      </vt:variant>
    </vt:vector>
  </HeadingPairs>
  <TitlesOfParts>
    <vt:vector size="60" baseType="lpstr">
      <vt:lpstr>Arial</vt:lpstr>
      <vt:lpstr>Calibri</vt:lpstr>
      <vt:lpstr>Calibri Light</vt:lpstr>
      <vt:lpstr>Kantoorthema</vt:lpstr>
      <vt:lpstr>Zweeds renspel groep 5 /6 Onderwerp &amp; persoonsvorm</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Zweeds renspel groep 5 /6 Onderwerp &amp; persoonsvorm</dc:title>
  <dc:creator>A.Petit</dc:creator>
  <cp:lastModifiedBy>Mellanie Medema</cp:lastModifiedBy>
  <cp:revision>10</cp:revision>
  <dcterms:created xsi:type="dcterms:W3CDTF">2018-01-22T20:49:15Z</dcterms:created>
  <dcterms:modified xsi:type="dcterms:W3CDTF">2018-06-18T10:03:57Z</dcterms:modified>
</cp:coreProperties>
</file>