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05" autoAdjust="0"/>
  </p:normalViewPr>
  <p:slideViewPr>
    <p:cSldViewPr>
      <p:cViewPr varScale="1">
        <p:scale>
          <a:sx n="123" d="100"/>
          <a:sy n="123" d="100"/>
        </p:scale>
        <p:origin x="1254" y="90"/>
      </p:cViewPr>
      <p:guideLst>
        <p:guide orient="horz" pos="2160"/>
        <p:guide pos="2880"/>
      </p:guideLst>
    </p:cSldViewPr>
  </p:slideViewPr>
  <p:outlineViewPr>
    <p:cViewPr>
      <p:scale>
        <a:sx n="33" d="100"/>
        <a:sy n="33" d="100"/>
      </p:scale>
      <p:origin x="0" y="4656"/>
    </p:cViewPr>
  </p:outlineViewPr>
  <p:notesTextViewPr>
    <p:cViewPr>
      <p:scale>
        <a:sx n="1" d="1"/>
        <a:sy n="1" d="1"/>
      </p:scale>
      <p:origin x="0" y="0"/>
    </p:cViewPr>
  </p:notesTextViewPr>
  <p:sorterViewPr>
    <p:cViewPr>
      <p:scale>
        <a:sx n="200" d="100"/>
        <a:sy n="200" d="100"/>
      </p:scale>
      <p:origin x="0" y="413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91313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2874257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3018405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931568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2250771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EDF3173-D434-45F0-8BD8-968BC1C2A932}" type="datetimeFigureOut">
              <a:rPr lang="nl-NL" smtClean="0"/>
              <a:t>18-6-2018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58327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EDF3173-D434-45F0-8BD8-968BC1C2A932}" type="datetimeFigureOut">
              <a:rPr lang="nl-NL" smtClean="0"/>
              <a:t>18-6-2018</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65240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EDF3173-D434-45F0-8BD8-968BC1C2A932}" type="datetimeFigureOut">
              <a:rPr lang="nl-NL" smtClean="0"/>
              <a:t>18-6-2018</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086109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EDF3173-D434-45F0-8BD8-968BC1C2A932}" type="datetimeFigureOut">
              <a:rPr lang="nl-NL" smtClean="0"/>
              <a:t>18-6-2018</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1059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EDF3173-D434-45F0-8BD8-968BC1C2A932}" type="datetimeFigureOut">
              <a:rPr lang="nl-NL" smtClean="0"/>
              <a:t>18-6-2018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392179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EDF3173-D434-45F0-8BD8-968BC1C2A932}" type="datetimeFigureOut">
              <a:rPr lang="nl-NL" smtClean="0"/>
              <a:t>18-6-2018</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C1086E1-07BC-45AB-BA13-4AD92B530158}" type="slidenum">
              <a:rPr lang="nl-NL" smtClean="0"/>
              <a:t>‹nr.›</a:t>
            </a:fld>
            <a:endParaRPr lang="nl-NL"/>
          </a:p>
        </p:txBody>
      </p:sp>
    </p:spTree>
    <p:extLst>
      <p:ext uri="{BB962C8B-B14F-4D97-AF65-F5344CB8AC3E}">
        <p14:creationId xmlns:p14="http://schemas.microsoft.com/office/powerpoint/2010/main" val="1239173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F3173-D434-45F0-8BD8-968BC1C2A932}" type="datetimeFigureOut">
              <a:rPr lang="nl-NL" smtClean="0"/>
              <a:t>18-6-2018</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086E1-07BC-45AB-BA13-4AD92B530158}" type="slidenum">
              <a:rPr lang="nl-NL" smtClean="0"/>
              <a:t>‹nr.›</a:t>
            </a:fld>
            <a:endParaRPr lang="nl-NL"/>
          </a:p>
        </p:txBody>
      </p:sp>
    </p:spTree>
    <p:extLst>
      <p:ext uri="{BB962C8B-B14F-4D97-AF65-F5344CB8AC3E}">
        <p14:creationId xmlns:p14="http://schemas.microsoft.com/office/powerpoint/2010/main" val="1148600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txBox="1">
            <a:spLocks noGrp="1"/>
          </p:cNvSpPr>
          <p:nvPr>
            <p:ph type="ctrTitle"/>
          </p:nvPr>
        </p:nvSpPr>
        <p:spPr>
          <a:xfrm>
            <a:off x="1143000" y="1122363"/>
            <a:ext cx="6858000" cy="2387600"/>
          </a:xfrm>
        </p:spPr>
        <p:txBody>
          <a:bodyPr/>
          <a:lstStyle/>
          <a:p>
            <a:pPr eaLnBrk="1" hangingPunct="1"/>
            <a:r>
              <a:rPr altLang="nl-NL" dirty="0" err="1">
                <a:latin typeface="Calibri Light" pitchFamily="34" charset="0"/>
              </a:rPr>
              <a:t>Zweeds</a:t>
            </a:r>
            <a:r>
              <a:rPr altLang="nl-NL" dirty="0">
                <a:latin typeface="Calibri Light" pitchFamily="34" charset="0"/>
              </a:rPr>
              <a:t> </a:t>
            </a:r>
            <a:r>
              <a:rPr altLang="nl-NL" dirty="0" err="1">
                <a:latin typeface="Calibri Light" pitchFamily="34" charset="0"/>
              </a:rPr>
              <a:t>renspel</a:t>
            </a:r>
            <a:br>
              <a:rPr altLang="nl-NL" dirty="0">
                <a:latin typeface="Calibri Light" pitchFamily="34" charset="0"/>
              </a:rPr>
            </a:br>
            <a:r>
              <a:rPr lang="nl-NL" altLang="nl-NL" dirty="0">
                <a:latin typeface="Calibri Light" pitchFamily="34" charset="0"/>
              </a:rPr>
              <a:t>groep 5 /6</a:t>
            </a:r>
            <a:br>
              <a:rPr lang="nl-NL" altLang="nl-NL" dirty="0">
                <a:latin typeface="Calibri Light" pitchFamily="34" charset="0"/>
              </a:rPr>
            </a:br>
            <a:r>
              <a:rPr lang="nl-NL" altLang="nl-NL" dirty="0">
                <a:latin typeface="Calibri Light" pitchFamily="34" charset="0"/>
              </a:rPr>
              <a:t>Onderwerp &amp; persoonsvorm</a:t>
            </a:r>
            <a:endParaRPr altLang="nl-NL" dirty="0">
              <a:latin typeface="Calibri Light" pitchFamily="34" charset="0"/>
            </a:endParaRPr>
          </a:p>
        </p:txBody>
      </p:sp>
    </p:spTree>
    <p:extLst>
      <p:ext uri="{BB962C8B-B14F-4D97-AF65-F5344CB8AC3E}">
        <p14:creationId xmlns:p14="http://schemas.microsoft.com/office/powerpoint/2010/main" val="3361243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5) Onze kat loopt naar de hond toe.</a:t>
            </a:r>
          </a:p>
        </p:txBody>
      </p:sp>
    </p:spTree>
    <p:extLst>
      <p:ext uri="{BB962C8B-B14F-4D97-AF65-F5344CB8AC3E}">
        <p14:creationId xmlns:p14="http://schemas.microsoft.com/office/powerpoint/2010/main" val="255751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6) Hij blaast naar de hond.</a:t>
            </a:r>
          </a:p>
        </p:txBody>
      </p:sp>
    </p:spTree>
    <p:extLst>
      <p:ext uri="{BB962C8B-B14F-4D97-AF65-F5344CB8AC3E}">
        <p14:creationId xmlns:p14="http://schemas.microsoft.com/office/powerpoint/2010/main" val="2557515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a:t>7) De hond schrikt erg.</a:t>
            </a:r>
          </a:p>
        </p:txBody>
      </p:sp>
    </p:spTree>
    <p:extLst>
      <p:ext uri="{BB962C8B-B14F-4D97-AF65-F5344CB8AC3E}">
        <p14:creationId xmlns:p14="http://schemas.microsoft.com/office/powerpoint/2010/main" val="2557515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8) Met zijn staart tussen de poten rent hij weg.</a:t>
            </a:r>
          </a:p>
        </p:txBody>
      </p:sp>
    </p:spTree>
    <p:extLst>
      <p:ext uri="{BB962C8B-B14F-4D97-AF65-F5344CB8AC3E}">
        <p14:creationId xmlns:p14="http://schemas.microsoft.com/office/powerpoint/2010/main" val="255751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9) Hij sleept de buurman achter zich aan.</a:t>
            </a:r>
          </a:p>
        </p:txBody>
      </p:sp>
    </p:spTree>
    <p:extLst>
      <p:ext uri="{BB962C8B-B14F-4D97-AF65-F5344CB8AC3E}">
        <p14:creationId xmlns:p14="http://schemas.microsoft.com/office/powerpoint/2010/main" val="2557515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a:t>10) Ik ren snel naar huis.</a:t>
            </a:r>
          </a:p>
        </p:txBody>
      </p:sp>
    </p:spTree>
    <p:extLst>
      <p:ext uri="{BB962C8B-B14F-4D97-AF65-F5344CB8AC3E}">
        <p14:creationId xmlns:p14="http://schemas.microsoft.com/office/powerpoint/2010/main" val="2557515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11) Ik liep net langs een spookhuis.</a:t>
            </a:r>
          </a:p>
        </p:txBody>
      </p:sp>
    </p:spTree>
    <p:extLst>
      <p:ext uri="{BB962C8B-B14F-4D97-AF65-F5344CB8AC3E}">
        <p14:creationId xmlns:p14="http://schemas.microsoft.com/office/powerpoint/2010/main" val="2557515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12) Ik zag geheimzinnige lichtflitsen.</a:t>
            </a:r>
          </a:p>
        </p:txBody>
      </p:sp>
    </p:spTree>
    <p:extLst>
      <p:ext uri="{BB962C8B-B14F-4D97-AF65-F5344CB8AC3E}">
        <p14:creationId xmlns:p14="http://schemas.microsoft.com/office/powerpoint/2010/main" val="1262650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13) Straks gaat het onweren.</a:t>
            </a:r>
          </a:p>
        </p:txBody>
      </p:sp>
    </p:spTree>
    <p:extLst>
      <p:ext uri="{BB962C8B-B14F-4D97-AF65-F5344CB8AC3E}">
        <p14:creationId xmlns:p14="http://schemas.microsoft.com/office/powerpoint/2010/main" val="1262650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a:t>14) Ik vind onweer eng.</a:t>
            </a:r>
          </a:p>
        </p:txBody>
      </p:sp>
    </p:spTree>
    <p:extLst>
      <p:ext uri="{BB962C8B-B14F-4D97-AF65-F5344CB8AC3E}">
        <p14:creationId xmlns:p14="http://schemas.microsoft.com/office/powerpoint/2010/main" val="126265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kstvak 3"/>
          <p:cNvSpPr txBox="1">
            <a:spLocks noChangeArrowheads="1"/>
          </p:cNvSpPr>
          <p:nvPr/>
        </p:nvSpPr>
        <p:spPr bwMode="auto">
          <a:xfrm>
            <a:off x="264319" y="66675"/>
            <a:ext cx="3771900" cy="724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nl-NL" altLang="nl-NL" sz="1500" b="1" dirty="0"/>
              <a:t>Zweeds </a:t>
            </a:r>
            <a:r>
              <a:rPr lang="nl-NL" altLang="nl-NL" sz="1500" b="1" dirty="0" err="1"/>
              <a:t>renspel</a:t>
            </a:r>
            <a:endParaRPr lang="nl-NL" altLang="nl-NL" sz="1500" dirty="0"/>
          </a:p>
          <a:p>
            <a:r>
              <a:rPr lang="nl-NL" altLang="nl-NL" sz="1500" dirty="0"/>
              <a:t>Het Zweeds </a:t>
            </a:r>
            <a:r>
              <a:rPr lang="nl-NL" altLang="nl-NL" sz="1500" dirty="0" err="1"/>
              <a:t>renspel</a:t>
            </a:r>
            <a:r>
              <a:rPr lang="nl-NL" altLang="nl-NL" sz="1500" dirty="0"/>
              <a:t> of ook wel Zweeds loopspel genaamd, wellicht zelfs een verbastering van het zweet-loopspel is een actief ren- en vragenspel.</a:t>
            </a:r>
          </a:p>
          <a:p>
            <a:r>
              <a:rPr lang="nl-NL" altLang="nl-NL" sz="1500" dirty="0"/>
              <a:t>Op een open terrein met bomen rondom zijn genummerde kaartjes - op volgorde of willekeurig - opgehangen met vragen. Bij elke vraag zijn drie mogelijke antwoorden gegeven.</a:t>
            </a:r>
            <a:br>
              <a:rPr lang="nl-NL" altLang="nl-NL" sz="1500" dirty="0"/>
            </a:br>
            <a:r>
              <a:rPr lang="nl-NL" altLang="nl-NL" sz="1500" dirty="0"/>
              <a:t>De groep spelers is verdeeld in tweetallen. Er wordt gestart vanaf een centraal punt in het midden van een terrein. Eén speler van het tweetal blijft achter, de ander gaat op zoek naar het nummer van de vraag die hij moet beantwoorden. Hij leest de vraag en kijkt welke oplossing erbij hoort.</a:t>
            </a:r>
            <a:br>
              <a:rPr lang="nl-NL" altLang="nl-NL" sz="1500" dirty="0"/>
            </a:br>
            <a:r>
              <a:rPr lang="nl-NL" altLang="nl-NL" sz="1500" dirty="0"/>
              <a:t>Met dit antwoord rent hij terug, schrijft dit antwoord op het antwoordenblad, terwijl zijn partner al weer op zoek gaat naar de volgende vraag.</a:t>
            </a:r>
            <a:br>
              <a:rPr lang="nl-NL" altLang="nl-NL" sz="1500" dirty="0"/>
            </a:br>
            <a:r>
              <a:rPr lang="nl-NL" altLang="nl-NL" sz="1500" dirty="0"/>
              <a:t>Je kunt de kinderen individueel laten spelen of in groepjes verdelen. Het eerste groepje begint bij vraag 1, het volgende groepje bij vraag 3, de volgende bij vraag 5 etc. Het derde groepje begint dus bij vraag 5. Daarna gaan ze op zoek naar 6 tot ze bij de laatste vraag zijn aangekomen. Daarna gaan ze verder met 1 tot en met 4. De groepjes kunnen op deze manier tegelijk starten.</a:t>
            </a:r>
          </a:p>
          <a:p>
            <a:r>
              <a:rPr lang="nl-NL" altLang="nl-NL" sz="1500" b="1" dirty="0"/>
              <a:t> </a:t>
            </a:r>
            <a:endParaRPr lang="nl-NL" altLang="nl-NL" sz="1500" dirty="0"/>
          </a:p>
          <a:p>
            <a:r>
              <a:rPr lang="nl-NL" altLang="nl-NL" sz="1500" b="1" dirty="0"/>
              <a:t> </a:t>
            </a:r>
            <a:endParaRPr lang="nl-NL" altLang="nl-NL" sz="1500" dirty="0"/>
          </a:p>
        </p:txBody>
      </p:sp>
      <p:sp>
        <p:nvSpPr>
          <p:cNvPr id="3075" name="Tekstvak 4"/>
          <p:cNvSpPr txBox="1">
            <a:spLocks noChangeArrowheads="1"/>
          </p:cNvSpPr>
          <p:nvPr/>
        </p:nvSpPr>
        <p:spPr bwMode="auto">
          <a:xfrm>
            <a:off x="4500562" y="66676"/>
            <a:ext cx="4500563"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nl-NL" altLang="nl-NL" sz="1500" u="sng" dirty="0"/>
              <a:t>Voorbereiding:</a:t>
            </a:r>
            <a:endParaRPr lang="nl-NL" altLang="nl-NL" sz="1500" dirty="0"/>
          </a:p>
          <a:p>
            <a:r>
              <a:rPr lang="nl-NL" altLang="nl-NL" sz="1500" dirty="0"/>
              <a:t>Print de opgaven uit. Kopieer voldoende antwoordkaarten. De vragen worden her en der (en vooral in de verkeerde volgorde) opgehangen. Bij voorkeur in een speeltuin, bosgebied of een plaats met meerdere ruimtes.</a:t>
            </a:r>
          </a:p>
          <a:p>
            <a:endParaRPr lang="nl-NL" altLang="nl-NL" sz="1500" u="sng" dirty="0"/>
          </a:p>
          <a:p>
            <a:r>
              <a:rPr lang="nl-NL" altLang="nl-NL" sz="1500" u="sng" dirty="0"/>
              <a:t>Puntentelling:</a:t>
            </a:r>
            <a:r>
              <a:rPr lang="nl-NL" altLang="nl-NL" sz="1500" dirty="0"/>
              <a:t> </a:t>
            </a:r>
          </a:p>
          <a:p>
            <a:r>
              <a:rPr lang="nl-NL" altLang="nl-NL" sz="1500" dirty="0"/>
              <a:t>Per goed beantwoorde vraag een punt (+ </a:t>
            </a:r>
            <a:r>
              <a:rPr lang="nl-NL" altLang="nl-NL" sz="1500" err="1"/>
              <a:t>evt</a:t>
            </a:r>
            <a:r>
              <a:rPr lang="nl-NL" altLang="nl-NL" sz="1500"/>
              <a:t>.: </a:t>
            </a:r>
            <a:r>
              <a:rPr lang="nl-NL" altLang="nl-NL" sz="1500" dirty="0"/>
              <a:t>het groepje dat als eerste binnenkwam krijgt 5 bonuspunten, het tweede groepje 3 en het derde </a:t>
            </a:r>
            <a:r>
              <a:rPr lang="nl-NL" altLang="nl-NL" sz="1500"/>
              <a:t>1.)</a:t>
            </a:r>
            <a:endParaRPr lang="nl-NL" altLang="nl-NL" sz="1500" dirty="0"/>
          </a:p>
          <a:p>
            <a:r>
              <a:rPr lang="nl-NL" altLang="nl-NL" sz="1500" dirty="0"/>
              <a:t> </a:t>
            </a:r>
          </a:p>
          <a:p>
            <a:r>
              <a:rPr lang="nl-NL" altLang="nl-NL" sz="1500" u="sng" dirty="0"/>
              <a:t>Variaties:</a:t>
            </a:r>
          </a:p>
          <a:p>
            <a:r>
              <a:rPr lang="nl-NL" altLang="nl-NL" sz="1500" dirty="0"/>
              <a:t>Laat de groepjes overleggen voor ze het antwoord opschrijven.</a:t>
            </a:r>
          </a:p>
          <a:p>
            <a:r>
              <a:rPr lang="nl-NL" altLang="nl-NL" sz="1500" dirty="0"/>
              <a:t>Laat in tweetallen een vraag bedenken. Schrijf daarna de vraagnummers erop. Laat elk groepje zijn vraag ergens ophangen. Daarna kun je het zo spelen als hierboven.</a:t>
            </a:r>
          </a:p>
        </p:txBody>
      </p:sp>
    </p:spTree>
    <p:extLst>
      <p:ext uri="{BB962C8B-B14F-4D97-AF65-F5344CB8AC3E}">
        <p14:creationId xmlns:p14="http://schemas.microsoft.com/office/powerpoint/2010/main" val="263461767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15) Ben jij bang voor onweer?</a:t>
            </a:r>
          </a:p>
        </p:txBody>
      </p:sp>
    </p:spTree>
    <p:extLst>
      <p:ext uri="{BB962C8B-B14F-4D97-AF65-F5344CB8AC3E}">
        <p14:creationId xmlns:p14="http://schemas.microsoft.com/office/powerpoint/2010/main" val="1262650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16) Ik hoor een harde donderslag.</a:t>
            </a:r>
          </a:p>
        </p:txBody>
      </p:sp>
    </p:spTree>
    <p:extLst>
      <p:ext uri="{BB962C8B-B14F-4D97-AF65-F5344CB8AC3E}">
        <p14:creationId xmlns:p14="http://schemas.microsoft.com/office/powerpoint/2010/main" val="1262650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17) Daar schrok ik ontzettend van.</a:t>
            </a:r>
          </a:p>
        </p:txBody>
      </p:sp>
    </p:spTree>
    <p:extLst>
      <p:ext uri="{BB962C8B-B14F-4D97-AF65-F5344CB8AC3E}">
        <p14:creationId xmlns:p14="http://schemas.microsoft.com/office/powerpoint/2010/main" val="1262650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18) Ik ren zo snel mogelijk naar huis.</a:t>
            </a:r>
          </a:p>
        </p:txBody>
      </p:sp>
    </p:spTree>
    <p:extLst>
      <p:ext uri="{BB962C8B-B14F-4D97-AF65-F5344CB8AC3E}">
        <p14:creationId xmlns:p14="http://schemas.microsoft.com/office/powerpoint/2010/main" val="1262650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19) Hangen er hippe kleren in jouw kast?</a:t>
            </a:r>
          </a:p>
        </p:txBody>
      </p:sp>
    </p:spTree>
    <p:extLst>
      <p:ext uri="{BB962C8B-B14F-4D97-AF65-F5344CB8AC3E}">
        <p14:creationId xmlns:p14="http://schemas.microsoft.com/office/powerpoint/2010/main" val="1262650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20) Dan zie jij er waarschijnlijk heel modieus uit.</a:t>
            </a:r>
          </a:p>
        </p:txBody>
      </p:sp>
    </p:spTree>
    <p:extLst>
      <p:ext uri="{BB962C8B-B14F-4D97-AF65-F5344CB8AC3E}">
        <p14:creationId xmlns:p14="http://schemas.microsoft.com/office/powerpoint/2010/main" val="1262650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21) Mode is eigenlijk een gek iets.</a:t>
            </a:r>
          </a:p>
        </p:txBody>
      </p:sp>
    </p:spTree>
    <p:extLst>
      <p:ext uri="{BB962C8B-B14F-4D97-AF65-F5344CB8AC3E}">
        <p14:creationId xmlns:p14="http://schemas.microsoft.com/office/powerpoint/2010/main" val="27637961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a:t>22) Mode wordt gemaakt, maar het ontstaat ook vanzelf. (</a:t>
            </a:r>
            <a:r>
              <a:rPr lang="nl-NL" sz="6600" u="sng" dirty="0"/>
              <a:t>2x!</a:t>
            </a:r>
            <a:r>
              <a:rPr lang="nl-NL" sz="6600" dirty="0"/>
              <a:t>)</a:t>
            </a:r>
          </a:p>
        </p:txBody>
      </p:sp>
    </p:spTree>
    <p:extLst>
      <p:ext uri="{BB962C8B-B14F-4D97-AF65-F5344CB8AC3E}">
        <p14:creationId xmlns:p14="http://schemas.microsoft.com/office/powerpoint/2010/main" val="2763796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692696"/>
            <a:ext cx="8712968" cy="5170646"/>
          </a:xfrm>
          <a:prstGeom prst="rect">
            <a:avLst/>
          </a:prstGeom>
          <a:noFill/>
        </p:spPr>
        <p:txBody>
          <a:bodyPr wrap="square" rtlCol="0">
            <a:spAutoFit/>
          </a:bodyPr>
          <a:lstStyle/>
          <a:p>
            <a:r>
              <a:rPr lang="nl-NL" sz="6600" dirty="0"/>
              <a:t>23) Mensen in de modewereld proberen ervoor te zorgen dat bepaalde kleding in de mode komt.</a:t>
            </a:r>
          </a:p>
        </p:txBody>
      </p:sp>
    </p:spTree>
    <p:extLst>
      <p:ext uri="{BB962C8B-B14F-4D97-AF65-F5344CB8AC3E}">
        <p14:creationId xmlns:p14="http://schemas.microsoft.com/office/powerpoint/2010/main" val="2763796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24) Ze houden daarvoor vaak hun idool in de gaten.</a:t>
            </a:r>
          </a:p>
        </p:txBody>
      </p:sp>
    </p:spTree>
    <p:extLst>
      <p:ext uri="{BB962C8B-B14F-4D97-AF65-F5344CB8AC3E}">
        <p14:creationId xmlns:p14="http://schemas.microsoft.com/office/powerpoint/2010/main" val="2763796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761498614"/>
              </p:ext>
            </p:extLst>
          </p:nvPr>
        </p:nvGraphicFramePr>
        <p:xfrm>
          <a:off x="179512" y="77048"/>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Onderwerp: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a:solidFill>
                            <a:schemeClr val="tx1"/>
                          </a:solidFill>
                        </a:rPr>
                        <a:t>3</a:t>
                      </a:r>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solidFill>
                            <a:schemeClr val="tx1"/>
                          </a:solidFill>
                        </a:rPr>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832777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25) Zo’n idool is bijvoorbeeld Madonna.</a:t>
            </a:r>
          </a:p>
        </p:txBody>
      </p:sp>
    </p:spTree>
    <p:extLst>
      <p:ext uri="{BB962C8B-B14F-4D97-AF65-F5344CB8AC3E}">
        <p14:creationId xmlns:p14="http://schemas.microsoft.com/office/powerpoint/2010/main" val="2763796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26) Ze is al heel lang zangeres.</a:t>
            </a:r>
          </a:p>
        </p:txBody>
      </p:sp>
    </p:spTree>
    <p:extLst>
      <p:ext uri="{BB962C8B-B14F-4D97-AF65-F5344CB8AC3E}">
        <p14:creationId xmlns:p14="http://schemas.microsoft.com/office/powerpoint/2010/main" val="2763796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27) Ze is al vaak van stijl veranderd.</a:t>
            </a:r>
          </a:p>
        </p:txBody>
      </p:sp>
    </p:spTree>
    <p:extLst>
      <p:ext uri="{BB962C8B-B14F-4D97-AF65-F5344CB8AC3E}">
        <p14:creationId xmlns:p14="http://schemas.microsoft.com/office/powerpoint/2010/main" val="27637961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a:t>28) Veel fans van Madonna willen net zulke kleren dragen als zij.</a:t>
            </a:r>
          </a:p>
        </p:txBody>
      </p:sp>
    </p:spTree>
    <p:extLst>
      <p:ext uri="{BB962C8B-B14F-4D97-AF65-F5344CB8AC3E}">
        <p14:creationId xmlns:p14="http://schemas.microsoft.com/office/powerpoint/2010/main" val="27637961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29) Maandagochtend vertelt de juf een spannend nieuwtje.</a:t>
            </a:r>
          </a:p>
        </p:txBody>
      </p:sp>
    </p:spTree>
    <p:extLst>
      <p:ext uri="{BB962C8B-B14F-4D97-AF65-F5344CB8AC3E}">
        <p14:creationId xmlns:p14="http://schemas.microsoft.com/office/powerpoint/2010/main" val="27637961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32) “Is de nieuwe leerling een jongen of een meisje?”</a:t>
            </a:r>
          </a:p>
        </p:txBody>
      </p:sp>
    </p:spTree>
    <p:extLst>
      <p:ext uri="{BB962C8B-B14F-4D97-AF65-F5344CB8AC3E}">
        <p14:creationId xmlns:p14="http://schemas.microsoft.com/office/powerpoint/2010/main" val="2763796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33) Sven roept alweer door de klas.</a:t>
            </a:r>
          </a:p>
        </p:txBody>
      </p:sp>
    </p:spTree>
    <p:extLst>
      <p:ext uri="{BB962C8B-B14F-4D97-AF65-F5344CB8AC3E}">
        <p14:creationId xmlns:p14="http://schemas.microsoft.com/office/powerpoint/2010/main" val="31319131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1107996"/>
          </a:xfrm>
          <a:prstGeom prst="rect">
            <a:avLst/>
          </a:prstGeom>
          <a:noFill/>
        </p:spPr>
        <p:txBody>
          <a:bodyPr wrap="square" rtlCol="0">
            <a:spAutoFit/>
          </a:bodyPr>
          <a:lstStyle/>
          <a:p>
            <a:r>
              <a:rPr lang="nl-NL" sz="6600" dirty="0"/>
              <a:t>34) De juf kijkt boos.</a:t>
            </a:r>
          </a:p>
        </p:txBody>
      </p:sp>
    </p:spTree>
    <p:extLst>
      <p:ext uri="{BB962C8B-B14F-4D97-AF65-F5344CB8AC3E}">
        <p14:creationId xmlns:p14="http://schemas.microsoft.com/office/powerpoint/2010/main" val="31319131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35) “Wat hebben wij nou afgesproken Sven?”</a:t>
            </a:r>
          </a:p>
        </p:txBody>
      </p:sp>
    </p:spTree>
    <p:extLst>
      <p:ext uri="{BB962C8B-B14F-4D97-AF65-F5344CB8AC3E}">
        <p14:creationId xmlns:p14="http://schemas.microsoft.com/office/powerpoint/2010/main" val="31319131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36) Gelukkig geeft ze geen straf.</a:t>
            </a:r>
          </a:p>
        </p:txBody>
      </p:sp>
    </p:spTree>
    <p:extLst>
      <p:ext uri="{BB962C8B-B14F-4D97-AF65-F5344CB8AC3E}">
        <p14:creationId xmlns:p14="http://schemas.microsoft.com/office/powerpoint/2010/main" val="3131913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331459349"/>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Onderwerp: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a:solidFill>
                            <a:schemeClr val="tx1"/>
                          </a:solidFill>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41531294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37) “Noor is een jongen.”</a:t>
            </a:r>
          </a:p>
        </p:txBody>
      </p:sp>
    </p:spTree>
    <p:extLst>
      <p:ext uri="{BB962C8B-B14F-4D97-AF65-F5344CB8AC3E}">
        <p14:creationId xmlns:p14="http://schemas.microsoft.com/office/powerpoint/2010/main" val="31319131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38) “Hij komt uit Afghanistan.”</a:t>
            </a:r>
          </a:p>
        </p:txBody>
      </p:sp>
    </p:spTree>
    <p:extLst>
      <p:ext uri="{BB962C8B-B14F-4D97-AF65-F5344CB8AC3E}">
        <p14:creationId xmlns:p14="http://schemas.microsoft.com/office/powerpoint/2010/main" val="31319131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39) Judith en Natascha steken hun vinger op.</a:t>
            </a:r>
          </a:p>
        </p:txBody>
      </p:sp>
    </p:spTree>
    <p:extLst>
      <p:ext uri="{BB962C8B-B14F-4D97-AF65-F5344CB8AC3E}">
        <p14:creationId xmlns:p14="http://schemas.microsoft.com/office/powerpoint/2010/main" val="31319131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40) “Spreekt u Afghaans, juf?”</a:t>
            </a:r>
          </a:p>
        </p:txBody>
      </p:sp>
    </p:spTree>
    <p:extLst>
      <p:ext uri="{BB962C8B-B14F-4D97-AF65-F5344CB8AC3E}">
        <p14:creationId xmlns:p14="http://schemas.microsoft.com/office/powerpoint/2010/main" val="31319131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41) Vind je het moeilijk om het onderwerp te vinden?</a:t>
            </a:r>
          </a:p>
        </p:txBody>
      </p:sp>
    </p:spTree>
    <p:extLst>
      <p:ext uri="{BB962C8B-B14F-4D97-AF65-F5344CB8AC3E}">
        <p14:creationId xmlns:p14="http://schemas.microsoft.com/office/powerpoint/2010/main" val="31319131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42) Vaak staat het onderwerp naast de persoonsvorm.</a:t>
            </a:r>
          </a:p>
        </p:txBody>
      </p:sp>
    </p:spTree>
    <p:extLst>
      <p:ext uri="{BB962C8B-B14F-4D97-AF65-F5344CB8AC3E}">
        <p14:creationId xmlns:p14="http://schemas.microsoft.com/office/powerpoint/2010/main" val="31319131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43) Je moet dan wel eerst de persoonsvorm vinden.</a:t>
            </a:r>
          </a:p>
        </p:txBody>
      </p:sp>
    </p:spTree>
    <p:extLst>
      <p:ext uri="{BB962C8B-B14F-4D97-AF65-F5344CB8AC3E}">
        <p14:creationId xmlns:p14="http://schemas.microsoft.com/office/powerpoint/2010/main" val="2376554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44) De persoonsvorm is bijna altijd maar één woord.</a:t>
            </a:r>
          </a:p>
        </p:txBody>
      </p:sp>
    </p:spTree>
    <p:extLst>
      <p:ext uri="{BB962C8B-B14F-4D97-AF65-F5344CB8AC3E}">
        <p14:creationId xmlns:p14="http://schemas.microsoft.com/office/powerpoint/2010/main" val="23765544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45) Het onderwerp kan soms erg lang zijn.</a:t>
            </a:r>
          </a:p>
        </p:txBody>
      </p:sp>
    </p:spTree>
    <p:extLst>
      <p:ext uri="{BB962C8B-B14F-4D97-AF65-F5344CB8AC3E}">
        <p14:creationId xmlns:p14="http://schemas.microsoft.com/office/powerpoint/2010/main" val="23765544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a:t>46) Kinderen in groep zes, zeven en acht moeten deze les goed kunnen maken.</a:t>
            </a:r>
          </a:p>
        </p:txBody>
      </p:sp>
    </p:spTree>
    <p:extLst>
      <p:ext uri="{BB962C8B-B14F-4D97-AF65-F5344CB8AC3E}">
        <p14:creationId xmlns:p14="http://schemas.microsoft.com/office/powerpoint/2010/main" val="2376554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2738468925"/>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Onderwerp: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a:solidFill>
                            <a:schemeClr val="tx1"/>
                          </a:solidFill>
                        </a:rPr>
                        <a:t>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38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39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41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46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nl-NL"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23602727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4154984"/>
          </a:xfrm>
          <a:prstGeom prst="rect">
            <a:avLst/>
          </a:prstGeom>
          <a:noFill/>
        </p:spPr>
        <p:txBody>
          <a:bodyPr wrap="square" rtlCol="0">
            <a:spAutoFit/>
          </a:bodyPr>
          <a:lstStyle/>
          <a:p>
            <a:r>
              <a:rPr lang="nl-NL" sz="6600" dirty="0"/>
              <a:t>47) Jullie hebben vaker lessen over de persoonsvorm en het onderwerp gemaakt.</a:t>
            </a:r>
          </a:p>
        </p:txBody>
      </p:sp>
    </p:spTree>
    <p:extLst>
      <p:ext uri="{BB962C8B-B14F-4D97-AF65-F5344CB8AC3E}">
        <p14:creationId xmlns:p14="http://schemas.microsoft.com/office/powerpoint/2010/main" val="23765544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48) De leraren van jullie school hebben dit vast vaak met jullie geoefend.</a:t>
            </a:r>
          </a:p>
        </p:txBody>
      </p:sp>
    </p:spTree>
    <p:extLst>
      <p:ext uri="{BB962C8B-B14F-4D97-AF65-F5344CB8AC3E}">
        <p14:creationId xmlns:p14="http://schemas.microsoft.com/office/powerpoint/2010/main" val="23765544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3139321"/>
          </a:xfrm>
          <a:prstGeom prst="rect">
            <a:avLst/>
          </a:prstGeom>
          <a:noFill/>
        </p:spPr>
        <p:txBody>
          <a:bodyPr wrap="square" rtlCol="0">
            <a:spAutoFit/>
          </a:bodyPr>
          <a:lstStyle/>
          <a:p>
            <a:r>
              <a:rPr lang="nl-NL" sz="6600" dirty="0"/>
              <a:t>49) Of is dit de eerste keer dat je zo’n lesje maakt?</a:t>
            </a:r>
          </a:p>
        </p:txBody>
      </p:sp>
    </p:spTree>
    <p:extLst>
      <p:ext uri="{BB962C8B-B14F-4D97-AF65-F5344CB8AC3E}">
        <p14:creationId xmlns:p14="http://schemas.microsoft.com/office/powerpoint/2010/main" val="23765544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50) Die vorige zin was best lastig.</a:t>
            </a:r>
          </a:p>
        </p:txBody>
      </p:sp>
    </p:spTree>
    <p:extLst>
      <p:ext uri="{BB962C8B-B14F-4D97-AF65-F5344CB8AC3E}">
        <p14:creationId xmlns:p14="http://schemas.microsoft.com/office/powerpoint/2010/main" val="23765544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1797433147"/>
              </p:ext>
            </p:extLst>
          </p:nvPr>
        </p:nvGraphicFramePr>
        <p:xfrm>
          <a:off x="179512" y="44624"/>
          <a:ext cx="8712969" cy="6639560"/>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600" dirty="0">
                          <a:solidFill>
                            <a:schemeClr val="tx1"/>
                          </a:solidFill>
                        </a:rPr>
                        <a:t>Onderwerp: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6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de buurman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wandelt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zijn hond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snuffelt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de hond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tilt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plast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onze kat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loopt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blaast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de hond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schrikt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rent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sleept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liep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zag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gaat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vind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Jij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a:solidFill>
                            <a:schemeClr val="tx1"/>
                          </a:solidFill>
                        </a:rPr>
                        <a:t>ben</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hoor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solidFill>
                            <a:schemeClr val="tx1"/>
                          </a:solidFill>
                        </a:rPr>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schrok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4388404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1873319114"/>
              </p:ext>
            </p:extLst>
          </p:nvPr>
        </p:nvGraphicFramePr>
        <p:xfrm>
          <a:off x="179512" y="116632"/>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Onderwerp: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hangen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a:solidFill>
                            <a:schemeClr val="tx1"/>
                          </a:solidFill>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jij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mode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mode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wordt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ontstaat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mensen in de modewereld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proberen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houden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Madonna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veel fans</a:t>
                      </a:r>
                      <a:r>
                        <a:rPr lang="nl-NL" sz="1600" baseline="0" dirty="0">
                          <a:solidFill>
                            <a:schemeClr val="tx1"/>
                          </a:solidFill>
                        </a:rPr>
                        <a:t> van Madonna</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willen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de juf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vertelt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jullie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krijgen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een paar kinderen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juichen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32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de nieuwe leerling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solidFill>
                            <a:schemeClr val="tx1"/>
                          </a:solidFill>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Sven</a:t>
                      </a:r>
                      <a:r>
                        <a:rPr lang="nl-NL" sz="1600" baseline="0" dirty="0">
                          <a:solidFill>
                            <a:schemeClr val="tx1"/>
                          </a:solidFill>
                        </a:rPr>
                        <a:t> </a:t>
                      </a:r>
                      <a:endParaRPr lang="nl-NL"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rPr>
                        <a:t>roept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2899561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extLst>
              <p:ext uri="{D42A27DB-BD31-4B8C-83A1-F6EECF244321}">
                <p14:modId xmlns:p14="http://schemas.microsoft.com/office/powerpoint/2010/main" val="840008331"/>
              </p:ext>
            </p:extLst>
          </p:nvPr>
        </p:nvGraphicFramePr>
        <p:xfrm>
          <a:off x="179512" y="149056"/>
          <a:ext cx="8712969" cy="6592312"/>
        </p:xfrm>
        <a:graphic>
          <a:graphicData uri="http://schemas.openxmlformats.org/drawingml/2006/table">
            <a:tbl>
              <a:tblPr firstRow="1" bandRow="1">
                <a:tableStyleId>{5C22544A-7EE6-4342-B048-85BDC9FD1C3A}</a:tableStyleId>
              </a:tblPr>
              <a:tblGrid>
                <a:gridCol w="432048">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4248473">
                  <a:extLst>
                    <a:ext uri="{9D8B030D-6E8A-4147-A177-3AD203B41FA5}">
                      <a16:colId xmlns:a16="http://schemas.microsoft.com/office/drawing/2014/main" val="20002"/>
                    </a:ext>
                  </a:extLst>
                </a:gridCol>
              </a:tblGrid>
              <a:tr h="288032">
                <a:tc>
                  <a:txBody>
                    <a:bodyPr/>
                    <a:lstStyle/>
                    <a:p>
                      <a:pPr algn="ctr"/>
                      <a:r>
                        <a:rPr lang="nl-NL" sz="1200" dirty="0" err="1">
                          <a:solidFill>
                            <a:schemeClr val="tx1"/>
                          </a:solidFill>
                        </a:rPr>
                        <a:t>Nr</a:t>
                      </a:r>
                      <a:r>
                        <a:rPr lang="nl-NL" sz="120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On49derwerp: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r>
                        <a:rPr lang="nl-NL" sz="1200" dirty="0">
                          <a:solidFill>
                            <a:schemeClr val="tx1"/>
                          </a:solidFill>
                        </a:rPr>
                        <a:t>Persoonsvorm: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000"/>
                  </a:ext>
                </a:extLst>
              </a:tr>
              <a:tr h="370840">
                <a:tc>
                  <a:txBody>
                    <a:bodyPr/>
                    <a:lstStyle/>
                    <a:p>
                      <a:pPr algn="ctr"/>
                      <a:r>
                        <a:rPr lang="nl-NL" sz="1200" dirty="0">
                          <a:solidFill>
                            <a:schemeClr val="tx1"/>
                          </a:solidFill>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de juf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kijkt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nl-NL" sz="1200" dirty="0">
                          <a:solidFill>
                            <a:schemeClr val="tx1"/>
                          </a:solidFill>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wij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hebben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nl-NL" sz="1200" dirty="0">
                          <a:solidFill>
                            <a:schemeClr val="tx1"/>
                          </a:solidFill>
                        </a:rPr>
                        <a:t>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ze</a:t>
                      </a:r>
                      <a:r>
                        <a:rPr lang="nl-NL" sz="1600" baseline="0" dirty="0">
                          <a:solidFill>
                            <a:schemeClr val="tx1"/>
                          </a:solidFill>
                          <a:latin typeface="+mn-lt"/>
                        </a:rPr>
                        <a:t> </a:t>
                      </a:r>
                      <a:endParaRPr lang="nl-NL" sz="16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geeft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nl-NL" sz="1200" dirty="0">
                          <a:solidFill>
                            <a:schemeClr val="tx1"/>
                          </a:solidFill>
                        </a:rPr>
                        <a:t>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Noor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nl-NL" sz="1200" dirty="0">
                          <a:solidFill>
                            <a:schemeClr val="tx1"/>
                          </a:solidFill>
                        </a:rPr>
                        <a:t>38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hij</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komt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nl-NL" sz="1200" dirty="0">
                          <a:solidFill>
                            <a:schemeClr val="tx1"/>
                          </a:solidFill>
                        </a:rPr>
                        <a:t>39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Judith en Natascha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steken </a:t>
                      </a:r>
                      <a:r>
                        <a:rPr lang="nl-NL" sz="1600" b="1" u="sng" dirty="0">
                          <a:solidFill>
                            <a:schemeClr val="tx1"/>
                          </a:solidFill>
                          <a:latin typeface="+mn-lt"/>
                        </a:rPr>
                        <a:t>op</a:t>
                      </a:r>
                      <a:r>
                        <a:rPr lang="nl-NL" sz="1600" u="none" dirty="0">
                          <a:solidFill>
                            <a:schemeClr val="tx1"/>
                          </a:solidFill>
                          <a:latin typeface="+mn-lt"/>
                        </a:rPr>
                        <a:t> (</a:t>
                      </a:r>
                      <a:r>
                        <a:rPr lang="nl-NL" sz="1600" u="sng" dirty="0">
                          <a:solidFill>
                            <a:schemeClr val="tx1"/>
                          </a:solidFill>
                          <a:latin typeface="+mn-lt"/>
                        </a:rPr>
                        <a:t>opsteken</a:t>
                      </a:r>
                      <a:r>
                        <a:rPr lang="nl-NL" sz="1600" u="none" dirty="0">
                          <a:solidFill>
                            <a:schemeClr val="tx1"/>
                          </a:solidFill>
                          <a:latin typeface="+mn-lt"/>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nl-NL" sz="1200" dirty="0">
                          <a:solidFill>
                            <a:schemeClr val="tx1"/>
                          </a:solidFill>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spreekt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nl-NL" sz="1200" dirty="0">
                          <a:solidFill>
                            <a:schemeClr val="tx1"/>
                          </a:solidFill>
                        </a:rPr>
                        <a:t>41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vind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je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370840">
                <a:tc>
                  <a:txBody>
                    <a:bodyPr/>
                    <a:lstStyle/>
                    <a:p>
                      <a:pPr algn="ctr"/>
                      <a:r>
                        <a:rPr lang="nl-NL" sz="1200" dirty="0">
                          <a:solidFill>
                            <a:schemeClr val="tx1"/>
                          </a:solidFill>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het onderwerp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staat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370840">
                <a:tc>
                  <a:txBody>
                    <a:bodyPr/>
                    <a:lstStyle/>
                    <a:p>
                      <a:pPr algn="ctr"/>
                      <a:r>
                        <a:rPr lang="nl-NL" sz="1200" dirty="0">
                          <a:solidFill>
                            <a:schemeClr val="tx1"/>
                          </a:solidFill>
                        </a:rPr>
                        <a:t>43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je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moet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370840">
                <a:tc>
                  <a:txBody>
                    <a:bodyPr/>
                    <a:lstStyle/>
                    <a:p>
                      <a:pPr algn="ctr"/>
                      <a:r>
                        <a:rPr lang="nl-NL" sz="1200" dirty="0">
                          <a:solidFill>
                            <a:schemeClr val="tx1"/>
                          </a:solidFill>
                        </a:rPr>
                        <a:t>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de persoonsvorm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r h="370840">
                <a:tc>
                  <a:txBody>
                    <a:bodyPr/>
                    <a:lstStyle/>
                    <a:p>
                      <a:pPr algn="ctr"/>
                      <a:r>
                        <a:rPr lang="nl-NL" sz="1200" dirty="0">
                          <a:solidFill>
                            <a:schemeClr val="tx1"/>
                          </a:solidFill>
                        </a:rPr>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latin typeface="+mn-lt"/>
                        </a:rPr>
                        <a:t>het onderwerp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latin typeface="+mn-lt"/>
                        </a:rPr>
                        <a:t>kan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2"/>
                  </a:ext>
                </a:extLst>
              </a:tr>
              <a:tr h="370840">
                <a:tc>
                  <a:txBody>
                    <a:bodyPr/>
                    <a:lstStyle/>
                    <a:p>
                      <a:pPr algn="ctr"/>
                      <a:r>
                        <a:rPr lang="nl-NL" sz="1200" dirty="0">
                          <a:solidFill>
                            <a:schemeClr val="tx1"/>
                          </a:solidFill>
                        </a:rPr>
                        <a:t>46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kinderen in groep zes, zeven en acht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moeten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370840">
                <a:tc>
                  <a:txBody>
                    <a:bodyPr/>
                    <a:lstStyle/>
                    <a:p>
                      <a:pPr algn="ctr"/>
                      <a:r>
                        <a:rPr lang="nl-NL" sz="1200" dirty="0">
                          <a:solidFill>
                            <a:schemeClr val="tx1"/>
                          </a:solidFill>
                        </a:rPr>
                        <a:t>47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jullie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hebben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4"/>
                  </a:ext>
                </a:extLst>
              </a:tr>
              <a:tr h="370840">
                <a:tc>
                  <a:txBody>
                    <a:bodyPr/>
                    <a:lstStyle/>
                    <a:p>
                      <a:pPr algn="ctr"/>
                      <a:r>
                        <a:rPr lang="nl-NL" sz="1200" dirty="0">
                          <a:solidFill>
                            <a:schemeClr val="tx1"/>
                          </a:solidFill>
                        </a:rPr>
                        <a:t>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de leraren van jullie school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hebben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5"/>
                  </a:ext>
                </a:extLst>
              </a:tr>
              <a:tr h="370840">
                <a:tc>
                  <a:txBody>
                    <a:bodyPr/>
                    <a:lstStyle/>
                    <a:p>
                      <a:pPr algn="ctr"/>
                      <a:r>
                        <a:rPr lang="nl-NL" sz="1200" dirty="0">
                          <a:solidFill>
                            <a:schemeClr val="tx1"/>
                          </a:solidFill>
                        </a:rPr>
                        <a:t>49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dit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6"/>
                  </a:ext>
                </a:extLst>
              </a:tr>
              <a:tr h="370840">
                <a:tc>
                  <a:txBody>
                    <a:bodyPr/>
                    <a:lstStyle/>
                    <a:p>
                      <a:pPr algn="ctr"/>
                      <a:r>
                        <a:rPr lang="nl-NL" sz="1200" dirty="0">
                          <a:solidFill>
                            <a:schemeClr val="tx1"/>
                          </a:solidFill>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die vorige zin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nl-NL" sz="1600" dirty="0">
                          <a:solidFill>
                            <a:schemeClr val="tx1"/>
                          </a:solidFill>
                          <a:latin typeface="+mn-lt"/>
                        </a:rPr>
                        <a:t>was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489257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1) De buurman wandelt met zijn hond.</a:t>
            </a:r>
          </a:p>
        </p:txBody>
      </p:sp>
    </p:spTree>
    <p:extLst>
      <p:ext uri="{BB962C8B-B14F-4D97-AF65-F5344CB8AC3E}">
        <p14:creationId xmlns:p14="http://schemas.microsoft.com/office/powerpoint/2010/main" val="9701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2) Zijn hond snuffelt aan een boom.</a:t>
            </a:r>
          </a:p>
        </p:txBody>
      </p:sp>
    </p:spTree>
    <p:extLst>
      <p:ext uri="{BB962C8B-B14F-4D97-AF65-F5344CB8AC3E}">
        <p14:creationId xmlns:p14="http://schemas.microsoft.com/office/powerpoint/2010/main" val="508395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3) Langzaam tilt de hond zijn poot op.</a:t>
            </a:r>
          </a:p>
        </p:txBody>
      </p:sp>
    </p:spTree>
    <p:extLst>
      <p:ext uri="{BB962C8B-B14F-4D97-AF65-F5344CB8AC3E}">
        <p14:creationId xmlns:p14="http://schemas.microsoft.com/office/powerpoint/2010/main" val="508395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323528" y="1340768"/>
            <a:ext cx="8712968" cy="2123658"/>
          </a:xfrm>
          <a:prstGeom prst="rect">
            <a:avLst/>
          </a:prstGeom>
          <a:noFill/>
        </p:spPr>
        <p:txBody>
          <a:bodyPr wrap="square" rtlCol="0">
            <a:spAutoFit/>
          </a:bodyPr>
          <a:lstStyle/>
          <a:p>
            <a:r>
              <a:rPr lang="nl-NL" sz="6600" dirty="0"/>
              <a:t>4) Hij plast tegen de boom aan.</a:t>
            </a:r>
          </a:p>
        </p:txBody>
      </p:sp>
    </p:spTree>
    <p:extLst>
      <p:ext uri="{BB962C8B-B14F-4D97-AF65-F5344CB8AC3E}">
        <p14:creationId xmlns:p14="http://schemas.microsoft.com/office/powerpoint/2010/main" val="2557515723"/>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894</Words>
  <Application>Microsoft Office PowerPoint</Application>
  <PresentationFormat>Diavoorstelling (4:3)</PresentationFormat>
  <Paragraphs>285</Paragraphs>
  <Slides>56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56</vt:i4>
      </vt:variant>
    </vt:vector>
  </HeadingPairs>
  <TitlesOfParts>
    <vt:vector size="60" baseType="lpstr">
      <vt:lpstr>Arial</vt:lpstr>
      <vt:lpstr>Calibri</vt:lpstr>
      <vt:lpstr>Calibri Light</vt:lpstr>
      <vt:lpstr>Kantoorthema</vt:lpstr>
      <vt:lpstr>Zweeds renspel groep 5 /6 Onderwerp &amp; persoonsvorm</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Zweeds renspel groep 5 /6 Onderwerp &amp; persoonsvorm</dc:title>
  <dc:creator>A.Petit</dc:creator>
  <cp:lastModifiedBy>Mellanie Medema</cp:lastModifiedBy>
  <cp:revision>10</cp:revision>
  <dcterms:created xsi:type="dcterms:W3CDTF">2018-01-22T20:49:15Z</dcterms:created>
  <dcterms:modified xsi:type="dcterms:W3CDTF">2018-06-18T10:03:57Z</dcterms:modified>
</cp:coreProperties>
</file>